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Override PartName="/ppt/charts/style15.xml" ContentType="application/vnd.ms-office.chartstyle+xml"/>
  <Override PartName="/ppt/charts/colors15.xml" ContentType="application/vnd.ms-office.chartcolorstyle+xml"/>
  <Override PartName="/ppt/charts/style16.xml" ContentType="application/vnd.ms-office.chartstyle+xml"/>
  <Override PartName="/ppt/charts/colors16.xml" ContentType="application/vnd.ms-office.chartcolorstyle+xml"/>
  <Override PartName="/ppt/charts/style17.xml" ContentType="application/vnd.ms-office.chartstyle+xml"/>
  <Override PartName="/ppt/charts/colors17.xml" ContentType="application/vnd.ms-office.chartcolorstyle+xml"/>
  <Override PartName="/ppt/charts/style18.xml" ContentType="application/vnd.ms-office.chartstyle+xml"/>
  <Override PartName="/ppt/charts/colors18.xml" ContentType="application/vnd.ms-office.chartcolorstyle+xml"/>
  <Override PartName="/ppt/charts/style19.xml" ContentType="application/vnd.ms-office.chartstyle+xml"/>
  <Override PartName="/ppt/charts/colors19.xml" ContentType="application/vnd.ms-office.chartcolorstyle+xml"/>
  <Override PartName="/ppt/charts/style20.xml" ContentType="application/vnd.ms-office.chartstyle+xml"/>
  <Override PartName="/ppt/charts/colors20.xml" ContentType="application/vnd.ms-office.chartcolorstyle+xml"/>
  <Override PartName="/ppt/charts/style21.xml" ContentType="application/vnd.ms-office.chartstyle+xml"/>
  <Override PartName="/ppt/charts/colors21.xml" ContentType="application/vnd.ms-office.chartcolorstyle+xml"/>
  <Override PartName="/ppt/charts/style22.xml" ContentType="application/vnd.ms-office.chartstyle+xml"/>
  <Override PartName="/ppt/charts/colors22.xml" ContentType="application/vnd.ms-office.chartcolorstyle+xml"/>
  <Override PartName="/ppt/charts/style23.xml" ContentType="application/vnd.ms-office.chartstyle+xml"/>
  <Override PartName="/ppt/charts/colors23.xml" ContentType="application/vnd.ms-office.chartcolorstyle+xml"/>
  <Override PartName="/ppt/charts/style24.xml" ContentType="application/vnd.ms-office.chartstyle+xml"/>
  <Override PartName="/ppt/charts/colors24.xml" ContentType="application/vnd.ms-office.chartcolorstyle+xml"/>
  <Override PartName="/ppt/charts/style25.xml" ContentType="application/vnd.ms-office.chartstyle+xml"/>
  <Override PartName="/ppt/charts/colors25.xml" ContentType="application/vnd.ms-office.chartcolorstyle+xml"/>
  <Override PartName="/ppt/charts/style26.xml" ContentType="application/vnd.ms-office.chartstyle+xml"/>
  <Override PartName="/ppt/charts/colors26.xml" ContentType="application/vnd.ms-office.chartcolorstyle+xml"/>
  <Override PartName="/ppt/charts/style27.xml" ContentType="application/vnd.ms-office.chartstyle+xml"/>
  <Override PartName="/ppt/charts/colors27.xml" ContentType="application/vnd.ms-office.chartcolorstyle+xml"/>
  <Override PartName="/ppt/charts/style28.xml" ContentType="application/vnd.ms-office.chartstyle+xml"/>
  <Override PartName="/ppt/charts/colors28.xml" ContentType="application/vnd.ms-office.chartcolorstyle+xml"/>
  <Override PartName="/ppt/charts/style29.xml" ContentType="application/vnd.ms-office.chartstyle+xml"/>
  <Override PartName="/ppt/charts/colors29.xml" ContentType="application/vnd.ms-office.chartcolorstyle+xml"/>
  <Override PartName="/ppt/charts/style30.xml" ContentType="application/vnd.ms-office.chartstyle+xml"/>
  <Override PartName="/ppt/charts/colors30.xml" ContentType="application/vnd.ms-office.chartcolorstyle+xml"/>
  <Override PartName="/ppt/charts/style31.xml" ContentType="application/vnd.ms-office.chartstyle+xml"/>
  <Override PartName="/ppt/charts/colors31.xml" ContentType="application/vnd.ms-office.chartcolorstyle+xml"/>
  <Override PartName="/ppt/charts/style32.xml" ContentType="application/vnd.ms-office.chartstyle+xml"/>
  <Override PartName="/ppt/charts/colors32.xml" ContentType="application/vnd.ms-office.chartcolorstyle+xml"/>
  <Override PartName="/ppt/charts/style33.xml" ContentType="application/vnd.ms-office.chartstyle+xml"/>
  <Override PartName="/ppt/charts/colors33.xml" ContentType="application/vnd.ms-office.chartcolorstyle+xml"/>
  <Override PartName="/ppt/charts/style34.xml" ContentType="application/vnd.ms-office.chartstyle+xml"/>
  <Override PartName="/ppt/charts/colors3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2" r:id="rId5"/>
    <p:sldId id="260"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742113"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76" d="100"/>
          <a:sy n="76" d="100"/>
        </p:scale>
        <p:origin x="-90"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3" Type="http://schemas.microsoft.com/office/2011/relationships/chartStyle" Target="style27.xml"/><Relationship Id="rId2" Type="http://schemas.microsoft.com/office/2011/relationships/chartColorStyle" Target="colors27.xml"/><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3" Type="http://schemas.microsoft.com/office/2011/relationships/chartStyle" Target="style28.xml"/><Relationship Id="rId2" Type="http://schemas.microsoft.com/office/2011/relationships/chartColorStyle" Target="colors28.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3" Type="http://schemas.microsoft.com/office/2011/relationships/chartStyle" Target="style29.xml"/><Relationship Id="rId2" Type="http://schemas.microsoft.com/office/2011/relationships/chartColorStyle" Target="colors29.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3" Type="http://schemas.microsoft.com/office/2011/relationships/chartStyle" Target="style30.xml"/><Relationship Id="rId2" Type="http://schemas.microsoft.com/office/2011/relationships/chartColorStyle" Target="colors30.xml"/><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3" Type="http://schemas.microsoft.com/office/2011/relationships/chartStyle" Target="style31.xml"/><Relationship Id="rId2" Type="http://schemas.microsoft.com/office/2011/relationships/chartColorStyle" Target="colors31.xml"/><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3" Type="http://schemas.microsoft.com/office/2011/relationships/chartStyle" Target="style32.xml"/><Relationship Id="rId2" Type="http://schemas.microsoft.com/office/2011/relationships/chartColorStyle" Target="colors32.xml"/><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3" Type="http://schemas.microsoft.com/office/2011/relationships/chartStyle" Target="style33.xml"/><Relationship Id="rId2" Type="http://schemas.microsoft.com/office/2011/relationships/chartColorStyle" Target="colors33.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3" Type="http://schemas.microsoft.com/office/2011/relationships/chartStyle" Target="style34.xml"/><Relationship Id="rId2" Type="http://schemas.microsoft.com/office/2011/relationships/chartColorStyle" Target="colors34.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spc="0" normalizeH="0" baseline="0">
                <a:solidFill>
                  <a:schemeClr val="dk1">
                    <a:lumMod val="50000"/>
                    <a:lumOff val="50000"/>
                  </a:schemeClr>
                </a:solidFill>
                <a:latin typeface="+mj-lt"/>
                <a:ea typeface="+mj-ea"/>
                <a:cs typeface="+mj-cs"/>
              </a:defRPr>
            </a:pPr>
            <a:r>
              <a:rPr lang="lv-LV"/>
              <a:t> </a:t>
            </a:r>
            <a:endParaRPr lang="en-US"/>
          </a:p>
        </c:rich>
      </c:tx>
      <c:layout>
        <c:manualLayout>
          <c:xMode val="edge"/>
          <c:yMode val="edge"/>
          <c:x val="0.33252681554286673"/>
          <c:y val="3.1941920123249624E-2"/>
        </c:manualLayout>
      </c:layout>
      <c:overlay val="0"/>
      <c:spPr>
        <a:noFill/>
        <a:ln>
          <a:noFill/>
        </a:ln>
        <a:effectLst/>
      </c:spPr>
    </c:title>
    <c:autoTitleDeleted val="0"/>
    <c:plotArea>
      <c:layout/>
      <c:pieChart>
        <c:varyColors val="1"/>
        <c:ser>
          <c:idx val="0"/>
          <c:order val="0"/>
          <c:tx>
            <c:strRef>
              <c:f>Sheet1!$B$1</c:f>
              <c:strCache>
                <c:ptCount val="1"/>
                <c:pt idx="0">
                  <c:v>Column1</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General</c:formatCode>
                <c:ptCount val="2"/>
                <c:pt idx="0">
                  <c:v>65</c:v>
                </c:pt>
                <c:pt idx="1">
                  <c:v>35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800"/>
      </a:pPr>
      <a:endParaRPr lang="lv-LV"/>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0.6</c:v>
                </c:pt>
                <c:pt idx="1">
                  <c:v>0.35</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0.27</c:v>
                </c:pt>
                <c:pt idx="1">
                  <c:v>0.46</c:v>
                </c:pt>
                <c:pt idx="2">
                  <c:v>0.27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0.65</c:v>
                </c:pt>
                <c:pt idx="1">
                  <c:v>0.3</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0.53</c:v>
                </c:pt>
                <c:pt idx="1">
                  <c:v>0.47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0.8</c:v>
                </c:pt>
                <c:pt idx="1">
                  <c:v>0.2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0.76</c:v>
                </c:pt>
                <c:pt idx="1">
                  <c:v>0.05</c:v>
                </c:pt>
                <c:pt idx="2">
                  <c:v>0.19</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0.6</c:v>
                </c:pt>
                <c:pt idx="1">
                  <c:v>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0.41</c:v>
                </c:pt>
                <c:pt idx="1">
                  <c:v>0.31</c:v>
                </c:pt>
                <c:pt idx="2">
                  <c:v>0.28000000000000003</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0.65</c:v>
                </c:pt>
                <c:pt idx="1">
                  <c:v>0.35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0.13</c:v>
                </c:pt>
                <c:pt idx="1">
                  <c:v>0.8</c:v>
                </c:pt>
                <c:pt idx="2">
                  <c:v>7.0000000000000007E-2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General</c:formatCode>
                <c:ptCount val="3"/>
                <c:pt idx="0">
                  <c:v>47</c:v>
                </c:pt>
                <c:pt idx="1">
                  <c:v>40</c:v>
                </c:pt>
                <c:pt idx="2">
                  <c:v>13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800"/>
      </a:pPr>
      <a:endParaRPr lang="lv-LV"/>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0.5</c:v>
                </c:pt>
                <c:pt idx="1">
                  <c:v>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0.67</c:v>
                </c:pt>
                <c:pt idx="1">
                  <c:v>0.33</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c:f>
              <c:strCache>
                <c:ptCount val="1"/>
                <c:pt idx="0">
                  <c:v>ļoti labi</c:v>
                </c:pt>
              </c:strCache>
            </c:strRef>
          </c:cat>
          <c:val>
            <c:numRef>
              <c:f>Sheet1!$B$2</c:f>
              <c:numCache>
                <c:formatCode>General</c:formatCode>
                <c:ptCount val="1"/>
                <c:pt idx="0">
                  <c:v>100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neizmanto</c:v>
                </c:pt>
              </c:strCache>
            </c:strRef>
          </c:cat>
          <c:val>
            <c:numRef>
              <c:f>Sheet1!$B$2:$B$4</c:f>
              <c:numCache>
                <c:formatCode>0%</c:formatCode>
                <c:ptCount val="3"/>
                <c:pt idx="0">
                  <c:v>0.14000000000000001</c:v>
                </c:pt>
                <c:pt idx="1">
                  <c:v>0.21</c:v>
                </c:pt>
                <c:pt idx="2">
                  <c:v>0.65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neizmanto</c:v>
                </c:pt>
              </c:strCache>
            </c:strRef>
          </c:cat>
          <c:val>
            <c:numRef>
              <c:f>Sheet1!$B$2:$B$4</c:f>
              <c:numCache>
                <c:formatCode>0%</c:formatCode>
                <c:ptCount val="3"/>
                <c:pt idx="0">
                  <c:v>0.2</c:v>
                </c:pt>
                <c:pt idx="1">
                  <c:v>0.1</c:v>
                </c:pt>
                <c:pt idx="2">
                  <c:v>0.7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c:v>
                </c:pt>
                <c:pt idx="1">
                  <c:v>0.79</c:v>
                </c:pt>
                <c:pt idx="2">
                  <c:v>0.01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nav konstatēts</c:v>
                </c:pt>
              </c:strCache>
            </c:strRef>
          </c:cat>
          <c:val>
            <c:numRef>
              <c:f>Sheet1!$B$2:$B$4</c:f>
              <c:numCache>
                <c:formatCode>0%</c:formatCode>
                <c:ptCount val="3"/>
                <c:pt idx="0">
                  <c:v>0.25</c:v>
                </c:pt>
                <c:pt idx="1">
                  <c:v>0.7</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lv-LV"/>
          </a:p>
        </c:txPr>
      </c:legendEntry>
      <c:legendEntry>
        <c:idx val="1"/>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lv-LV"/>
          </a:p>
        </c:txPr>
      </c:legendEntry>
      <c:legendEntry>
        <c:idx val="2"/>
        <c:txPr>
          <a:bodyPr rot="0" spcFirstLastPara="1" vertOverflow="ellipsis" vert="horz" wrap="square" anchor="ctr" anchorCtr="1"/>
          <a:lstStyle/>
          <a:p>
            <a:pPr>
              <a:defRPr sz="2400" b="0" i="0" u="none" strike="noStrike" kern="1200" baseline="0">
                <a:solidFill>
                  <a:schemeClr val="dk1">
                    <a:lumMod val="65000"/>
                    <a:lumOff val="35000"/>
                  </a:schemeClr>
                </a:solidFill>
                <a:latin typeface="+mn-lt"/>
                <a:ea typeface="+mn-ea"/>
                <a:cs typeface="+mn-cs"/>
              </a:defRPr>
            </a:pPr>
            <a:endParaRPr lang="lv-LV"/>
          </a:p>
        </c:txPr>
      </c:legendEntry>
      <c:layout>
        <c:manualLayout>
          <c:xMode val="edge"/>
          <c:yMode val="edge"/>
          <c:x val="3.0661824344399614E-2"/>
          <c:y val="0.90878437426382541"/>
          <c:w val="0.81616468474614468"/>
          <c:h val="7.053488748267106E-2"/>
        </c:manualLayout>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0.27</c:v>
                </c:pt>
                <c:pt idx="1">
                  <c:v>0.72</c:v>
                </c:pt>
                <c:pt idx="2">
                  <c:v>0.01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0.45</c:v>
                </c:pt>
                <c:pt idx="1">
                  <c:v>0.55000000000000004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0.27</c:v>
                </c:pt>
                <c:pt idx="1">
                  <c:v>0.72</c:v>
                </c:pt>
                <c:pt idx="2">
                  <c:v>0.01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lv-LV" dirty="0" smtClean="0"/>
              <a:t> </a:t>
            </a:r>
            <a:endParaRPr lang="en-US"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0.4</c:v>
                </c:pt>
                <c:pt idx="1">
                  <c:v>0.53</c:v>
                </c:pt>
                <c:pt idx="2">
                  <c:v>7.0000000000000007E-2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0.35</c:v>
                </c:pt>
                <c:pt idx="1">
                  <c:v>0.65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c:v>
                </c:pt>
                <c:pt idx="1">
                  <c:v>0.6</c:v>
                </c:pt>
                <c:pt idx="2">
                  <c:v>0.2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0.35</c:v>
                </c:pt>
                <c:pt idx="1">
                  <c:v>0.6</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7.0000000000000007E-2</c:v>
                </c:pt>
                <c:pt idx="1">
                  <c:v>0.85</c:v>
                </c:pt>
                <c:pt idx="2">
                  <c:v>0.08</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0.25</c:v>
                </c:pt>
                <c:pt idx="1">
                  <c:v>0.7</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spc="0" normalizeH="0" baseline="0">
                <a:solidFill>
                  <a:schemeClr val="dk1">
                    <a:lumMod val="50000"/>
                    <a:lumOff val="50000"/>
                  </a:schemeClr>
                </a:solidFill>
                <a:latin typeface="+mj-lt"/>
                <a:ea typeface="+mj-ea"/>
                <a:cs typeface="+mj-cs"/>
              </a:defRPr>
            </a:pPr>
            <a:r>
              <a:rPr lang="lv-LV" dirty="0" smtClean="0"/>
              <a:t> </a:t>
            </a:r>
            <a:endParaRPr lang="en-US"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lv-LV"/>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0.7</c:v>
                </c:pt>
                <c:pt idx="1">
                  <c:v>0.3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800"/>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0.4</c:v>
                </c:pt>
                <c:pt idx="1">
                  <c:v>0.59</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1" i="0" u="none" strike="noStrike" kern="1200" spc="0" normalizeH="0" baseline="0">
                <a:solidFill>
                  <a:schemeClr val="dk1">
                    <a:lumMod val="50000"/>
                    <a:lumOff val="50000"/>
                  </a:schemeClr>
                </a:solidFill>
                <a:latin typeface="+mj-lt"/>
                <a:ea typeface="+mj-ea"/>
                <a:cs typeface="+mj-cs"/>
              </a:defRPr>
            </a:pPr>
            <a:r>
              <a:rPr lang="lv-LV"/>
              <a:t> </a:t>
            </a:r>
            <a:endParaRPr lang="en-US"/>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0.65</c:v>
                </c:pt>
                <c:pt idx="1">
                  <c:v>0.35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800"/>
      </a:pPr>
      <a:endParaRPr lang="lv-LV"/>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0.33</c:v>
                </c:pt>
                <c:pt idx="1">
                  <c:v>0.67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ļoti labi</c:v>
                </c:pt>
                <c:pt idx="1">
                  <c:v>labi</c:v>
                </c:pt>
              </c:strCache>
            </c:strRef>
          </c:cat>
          <c:val>
            <c:numRef>
              <c:f>Sheet1!$B$2:$B$3</c:f>
              <c:numCache>
                <c:formatCode>0%</c:formatCode>
                <c:ptCount val="2"/>
                <c:pt idx="0">
                  <c:v>0.45</c:v>
                </c:pt>
                <c:pt idx="1">
                  <c:v>0.55000000000000004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lv-LV" dirty="0" smtClean="0"/>
              <a:t> </a:t>
            </a:r>
            <a:endParaRPr lang="en-US" dirty="0"/>
          </a:p>
        </c:rich>
      </c:tx>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dPt>
          <c:dPt>
            <c:idx val="1"/>
            <c:bubble3D val="0"/>
            <c:spPr>
              <a:solidFill>
                <a:schemeClr val="accent2"/>
              </a:solidFill>
              <a:ln>
                <a:noFill/>
              </a:ln>
              <a:effectLst>
                <a:outerShdw blurRad="317500" algn="ctr" rotWithShape="0">
                  <a:prstClr val="black">
                    <a:alpha val="25000"/>
                  </a:prstClr>
                </a:outerShdw>
              </a:effectLst>
            </c:spPr>
          </c:dPt>
          <c:dPt>
            <c:idx val="2"/>
            <c:bubble3D val="0"/>
            <c:spPr>
              <a:solidFill>
                <a:schemeClr val="accent3"/>
              </a:solidFill>
              <a:ln>
                <a:noFill/>
              </a:ln>
              <a:effectLst>
                <a:outerShdw blurRad="317500" algn="ctr" rotWithShape="0">
                  <a:prstClr val="black">
                    <a:alpha val="25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ļoti labi</c:v>
                </c:pt>
                <c:pt idx="1">
                  <c:v>labi</c:v>
                </c:pt>
                <c:pt idx="2">
                  <c:v>viduvēji</c:v>
                </c:pt>
              </c:strCache>
            </c:strRef>
          </c:cat>
          <c:val>
            <c:numRef>
              <c:f>Sheet1!$B$2:$B$4</c:f>
              <c:numCache>
                <c:formatCode>0%</c:formatCode>
                <c:ptCount val="3"/>
                <c:pt idx="0">
                  <c:v>0.67</c:v>
                </c:pt>
                <c:pt idx="1">
                  <c:v>0.28000000000000003</c:v>
                </c:pt>
                <c:pt idx="2">
                  <c:v>0.05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800" b="0" i="0" u="none" strike="noStrike" kern="1200" baseline="0">
              <a:solidFill>
                <a:schemeClr val="dk1">
                  <a:lumMod val="65000"/>
                  <a:lumOff val="35000"/>
                </a:schemeClr>
              </a:solidFill>
              <a:latin typeface="+mn-lt"/>
              <a:ea typeface="+mn-ea"/>
              <a:cs typeface="+mn-cs"/>
            </a:defRPr>
          </a:pPr>
          <a:endParaRPr lang="lv-LV"/>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9294B85F-5EBF-4BD9-AA7B-FD9F465CB562}" type="datetimeFigureOut">
              <a:rPr lang="lv-LV" smtClean="0"/>
              <a:t>2018.08.30.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73735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294B85F-5EBF-4BD9-AA7B-FD9F465CB562}" type="datetimeFigureOut">
              <a:rPr lang="lv-LV" smtClean="0"/>
              <a:t>2018.08.30.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67112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294B85F-5EBF-4BD9-AA7B-FD9F465CB562}" type="datetimeFigureOut">
              <a:rPr lang="lv-LV" smtClean="0"/>
              <a:t>2018.08.30.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109095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294B85F-5EBF-4BD9-AA7B-FD9F465CB562}" type="datetimeFigureOut">
              <a:rPr lang="lv-LV" smtClean="0"/>
              <a:t>2018.08.30.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332038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94B85F-5EBF-4BD9-AA7B-FD9F465CB562}" type="datetimeFigureOut">
              <a:rPr lang="lv-LV" smtClean="0"/>
              <a:t>2018.08.30.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39108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9294B85F-5EBF-4BD9-AA7B-FD9F465CB562}" type="datetimeFigureOut">
              <a:rPr lang="lv-LV" smtClean="0"/>
              <a:t>2018.08.30.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93853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9294B85F-5EBF-4BD9-AA7B-FD9F465CB562}" type="datetimeFigureOut">
              <a:rPr lang="lv-LV" smtClean="0"/>
              <a:t>2018.08.30.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342440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9294B85F-5EBF-4BD9-AA7B-FD9F465CB562}" type="datetimeFigureOut">
              <a:rPr lang="lv-LV" smtClean="0"/>
              <a:t>2018.08.30.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340632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4B85F-5EBF-4BD9-AA7B-FD9F465CB562}" type="datetimeFigureOut">
              <a:rPr lang="lv-LV" smtClean="0"/>
              <a:t>2018.08.30.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114911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4B85F-5EBF-4BD9-AA7B-FD9F465CB562}" type="datetimeFigureOut">
              <a:rPr lang="lv-LV" smtClean="0"/>
              <a:t>2018.08.30.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299823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4B85F-5EBF-4BD9-AA7B-FD9F465CB562}" type="datetimeFigureOut">
              <a:rPr lang="lv-LV" smtClean="0"/>
              <a:t>2018.08.30.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B25FCBB-A01C-486C-9F5C-4AEA685F9BDD}" type="slidenum">
              <a:rPr lang="lv-LV" smtClean="0"/>
              <a:t>‹#›</a:t>
            </a:fld>
            <a:endParaRPr lang="lv-LV"/>
          </a:p>
        </p:txBody>
      </p:sp>
    </p:spTree>
    <p:extLst>
      <p:ext uri="{BB962C8B-B14F-4D97-AF65-F5344CB8AC3E}">
        <p14:creationId xmlns:p14="http://schemas.microsoft.com/office/powerpoint/2010/main" val="213937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4B85F-5EBF-4BD9-AA7B-FD9F465CB562}" type="datetimeFigureOut">
              <a:rPr lang="lv-LV" smtClean="0"/>
              <a:t>2018.08.30.</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5FCBB-A01C-486C-9F5C-4AEA685F9BDD}" type="slidenum">
              <a:rPr lang="lv-LV" smtClean="0"/>
              <a:t>‹#›</a:t>
            </a:fld>
            <a:endParaRPr lang="lv-LV"/>
          </a:p>
        </p:txBody>
      </p:sp>
    </p:spTree>
    <p:extLst>
      <p:ext uri="{BB962C8B-B14F-4D97-AF65-F5344CB8AC3E}">
        <p14:creationId xmlns:p14="http://schemas.microsoft.com/office/powerpoint/2010/main" val="2426247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06" y="1122363"/>
            <a:ext cx="9499002" cy="2387600"/>
          </a:xfrm>
        </p:spPr>
        <p:txBody>
          <a:bodyPr>
            <a:normAutofit fontScale="90000"/>
          </a:bodyPr>
          <a:lstStyle/>
          <a:p>
            <a:r>
              <a:rPr lang="lv-LV" sz="2700" dirty="0" smtClean="0"/>
              <a:t>Pielikums Nr. </a:t>
            </a:r>
            <a:r>
              <a:rPr lang="lv-LV" sz="2700" smtClean="0"/>
              <a:t>1</a:t>
            </a:r>
            <a:r>
              <a:rPr lang="lv-LV" sz="4800" dirty="0" smtClean="0"/>
              <a:t/>
            </a:r>
            <a:br>
              <a:rPr lang="lv-LV" sz="4800" dirty="0" smtClean="0"/>
            </a:br>
            <a:r>
              <a:rPr lang="lv-LV" sz="4800" dirty="0" smtClean="0"/>
              <a:t>Pirmsskolas izglītības iestādes «Vilnītis» pašvērtējums izglītības jomā 2017./18. māc. g.</a:t>
            </a:r>
            <a:endParaRPr lang="lv-LV" sz="4800" dirty="0"/>
          </a:p>
        </p:txBody>
      </p:sp>
      <p:sp>
        <p:nvSpPr>
          <p:cNvPr id="3" name="Subtitle 2"/>
          <p:cNvSpPr>
            <a:spLocks noGrp="1"/>
          </p:cNvSpPr>
          <p:nvPr>
            <p:ph type="subTitle" idx="1"/>
          </p:nvPr>
        </p:nvSpPr>
        <p:spPr>
          <a:xfrm>
            <a:off x="1344706" y="3602038"/>
            <a:ext cx="9681882" cy="1655762"/>
          </a:xfrm>
        </p:spPr>
        <p:txBody>
          <a:bodyPr>
            <a:normAutofit lnSpcReduction="10000"/>
          </a:bodyPr>
          <a:lstStyle/>
          <a:p>
            <a:endParaRPr lang="lv-LV" dirty="0" smtClean="0"/>
          </a:p>
          <a:p>
            <a:endParaRPr lang="lv-LV" dirty="0"/>
          </a:p>
          <a:p>
            <a:r>
              <a:rPr lang="lv-LV" dirty="0" smtClean="0"/>
              <a:t>Ligita </a:t>
            </a:r>
            <a:r>
              <a:rPr lang="lv-LV" dirty="0" err="1" smtClean="0"/>
              <a:t>Dambe</a:t>
            </a:r>
            <a:endParaRPr lang="lv-LV" dirty="0"/>
          </a:p>
          <a:p>
            <a:r>
              <a:rPr lang="lv-LV" dirty="0" smtClean="0"/>
              <a:t>2018. </a:t>
            </a:r>
            <a:r>
              <a:rPr lang="lv-LV" dirty="0"/>
              <a:t>g</a:t>
            </a:r>
            <a:r>
              <a:rPr lang="lv-LV" dirty="0" smtClean="0"/>
              <a:t>ada 30. jūnijā</a:t>
            </a:r>
            <a:endParaRPr lang="lv-LV" dirty="0"/>
          </a:p>
        </p:txBody>
      </p:sp>
    </p:spTree>
    <p:extLst>
      <p:ext uri="{BB962C8B-B14F-4D97-AF65-F5344CB8AC3E}">
        <p14:creationId xmlns:p14="http://schemas.microsoft.com/office/powerpoint/2010/main" val="315908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840" y="365125"/>
            <a:ext cx="11236960" cy="1325563"/>
          </a:xfrm>
        </p:spPr>
        <p:txBody>
          <a:bodyPr>
            <a:normAutofit/>
          </a:bodyPr>
          <a:lstStyle/>
          <a:p>
            <a:pPr algn="ctr"/>
            <a:r>
              <a:rPr lang="lv-LV" sz="2800" b="1" dirty="0" smtClean="0"/>
              <a:t>Mācīšana</a:t>
            </a:r>
            <a:br>
              <a:rPr lang="lv-LV" sz="2800" b="1" dirty="0" smtClean="0"/>
            </a:br>
            <a:r>
              <a:rPr lang="lv-LV" sz="2800" b="1" dirty="0" smtClean="0"/>
              <a:t>3.kritērija «Labvēlīgas emocionālās vides nodrošināšana skolotāja un skolēnu sadarbībai» analīze</a:t>
            </a:r>
            <a:endParaRPr lang="lv-LV" sz="2800" b="1" dirty="0"/>
          </a:p>
        </p:txBody>
      </p:sp>
      <p:sp>
        <p:nvSpPr>
          <p:cNvPr id="3" name="Content Placeholder 2"/>
          <p:cNvSpPr>
            <a:spLocks noGrp="1"/>
          </p:cNvSpPr>
          <p:nvPr>
            <p:ph idx="1"/>
          </p:nvPr>
        </p:nvSpPr>
        <p:spPr>
          <a:xfrm>
            <a:off x="497840" y="1825625"/>
            <a:ext cx="11104880" cy="4351338"/>
          </a:xfrm>
        </p:spPr>
        <p:txBody>
          <a:bodyPr>
            <a:normAutofit/>
          </a:bodyPr>
          <a:lstStyle/>
          <a:p>
            <a:pPr marL="0" indent="0">
              <a:buNone/>
            </a:pPr>
            <a:r>
              <a:rPr lang="lv-LV" b="1" dirty="0" smtClean="0"/>
              <a:t>Nepieciešamie uzlabojumi:</a:t>
            </a:r>
          </a:p>
          <a:p>
            <a:pPr marL="457200" indent="-457200" algn="just">
              <a:buAutoNum type="arabicPeriod"/>
            </a:pPr>
            <a:r>
              <a:rPr lang="lv-LV" dirty="0" smtClean="0"/>
              <a:t>Pieņemt jebkuru atbildi ar paskaidrojumu, kāpēc tu tā domā un apspriest to, ļaujot atbildētājam izdarīt pašam savus secinājumus.</a:t>
            </a:r>
          </a:p>
          <a:p>
            <a:pPr marL="457200" indent="-457200" algn="just">
              <a:buAutoNum type="arabicPeriod"/>
            </a:pPr>
            <a:r>
              <a:rPr lang="lv-LV" dirty="0" smtClean="0"/>
              <a:t>Sniegt </a:t>
            </a:r>
            <a:r>
              <a:rPr lang="lv-LV" b="1" dirty="0" smtClean="0"/>
              <a:t>katram</a:t>
            </a:r>
            <a:r>
              <a:rPr lang="lv-LV" dirty="0" smtClean="0"/>
              <a:t> pozitīvu vērtējumu par labi paveikto uzdevumu.</a:t>
            </a:r>
          </a:p>
          <a:p>
            <a:pPr marL="457200" indent="-457200" algn="just">
              <a:buAutoNum type="arabicPeriod"/>
            </a:pPr>
            <a:r>
              <a:rPr lang="lv-LV" dirty="0" smtClean="0"/>
              <a:t> </a:t>
            </a:r>
            <a:r>
              <a:rPr lang="lv-LV" b="1" dirty="0" smtClean="0"/>
              <a:t>Vērojot </a:t>
            </a:r>
            <a:r>
              <a:rPr lang="lv-LV" b="1" dirty="0"/>
              <a:t>izglītojamo </a:t>
            </a:r>
            <a:r>
              <a:rPr lang="lv-LV" b="1" dirty="0" smtClean="0"/>
              <a:t>darbību, analizējot to, </a:t>
            </a:r>
            <a:r>
              <a:rPr lang="lv-LV" dirty="0"/>
              <a:t>n</a:t>
            </a:r>
            <a:r>
              <a:rPr lang="lv-LV" dirty="0" smtClean="0"/>
              <a:t>odrošināt katra izglītojamā emocionālās vajadzības tikt uzklausītam, tikt novērtētam, tikt pieņemtam, dot iespēju </a:t>
            </a:r>
            <a:r>
              <a:rPr lang="lv-LV" b="1" dirty="0" smtClean="0"/>
              <a:t> darboties atbilstoši savai pieredzei</a:t>
            </a:r>
            <a:r>
              <a:rPr lang="lv-LV" dirty="0" smtClean="0"/>
              <a:t>, </a:t>
            </a:r>
            <a:r>
              <a:rPr lang="lv-LV" b="1" dirty="0" smtClean="0"/>
              <a:t>interesēm</a:t>
            </a:r>
            <a:r>
              <a:rPr lang="lv-LV" dirty="0"/>
              <a:t>.</a:t>
            </a:r>
            <a:r>
              <a:rPr lang="lv-LV" dirty="0" smtClean="0"/>
              <a:t>  </a:t>
            </a:r>
          </a:p>
          <a:p>
            <a:pPr marL="457200" indent="-457200" algn="just">
              <a:buAutoNum type="arabicPeriod"/>
            </a:pPr>
            <a:r>
              <a:rPr lang="lv-LV" dirty="0" smtClean="0"/>
              <a:t>Risināt radušās konfliktsituācijas uzreiz, sadarbojoties ar skolotāju palīgu, ar otru skolotāju grupā.</a:t>
            </a:r>
          </a:p>
          <a:p>
            <a:endParaRPr lang="lv-LV" dirty="0"/>
          </a:p>
        </p:txBody>
      </p:sp>
    </p:spTree>
    <p:extLst>
      <p:ext uri="{BB962C8B-B14F-4D97-AF65-F5344CB8AC3E}">
        <p14:creationId xmlns:p14="http://schemas.microsoft.com/office/powerpoint/2010/main" val="3115284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br>
              <a:rPr lang="lv-LV" sz="3200" b="1" dirty="0" smtClean="0"/>
            </a:br>
            <a:r>
              <a:rPr lang="lv-LV" sz="3200" b="1" dirty="0" smtClean="0"/>
              <a:t>Izglītojamo motivēšana darbam</a:t>
            </a:r>
            <a:endParaRPr lang="lv-LV" sz="3200" b="1" dirty="0"/>
          </a:p>
        </p:txBody>
      </p:sp>
      <p:sp>
        <p:nvSpPr>
          <p:cNvPr id="3" name="Text Placeholder 2"/>
          <p:cNvSpPr>
            <a:spLocks noGrp="1"/>
          </p:cNvSpPr>
          <p:nvPr>
            <p:ph type="body" idx="1"/>
          </p:nvPr>
        </p:nvSpPr>
        <p:spPr>
          <a:xfrm>
            <a:off x="839788" y="1681163"/>
            <a:ext cx="5157787" cy="421957"/>
          </a:xfrm>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246896593"/>
              </p:ext>
            </p:extLst>
          </p:nvPr>
        </p:nvGraphicFramePr>
        <p:xfrm>
          <a:off x="839788" y="2276475"/>
          <a:ext cx="5157787" cy="39131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681163"/>
            <a:ext cx="5183188" cy="421957"/>
          </a:xfrm>
        </p:spPr>
        <p:txBody>
          <a:bodyPr/>
          <a:lstStyle/>
          <a:p>
            <a:pPr algn="ctr"/>
            <a:r>
              <a:rPr lang="lv-LV" dirty="0" smtClean="0"/>
              <a:t>2017./18.māc.g.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1461358328"/>
              </p:ext>
            </p:extLst>
          </p:nvPr>
        </p:nvGraphicFramePr>
        <p:xfrm>
          <a:off x="6172200" y="2276475"/>
          <a:ext cx="5183188" cy="3913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7295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a:bodyPr>
          <a:lstStyle/>
          <a:p>
            <a:pPr algn="ctr"/>
            <a:r>
              <a:rPr lang="lv-LV" sz="3200" b="1" dirty="0" smtClean="0"/>
              <a:t>Mācīšana</a:t>
            </a:r>
            <a:br>
              <a:rPr lang="lv-LV" sz="3200" b="1" dirty="0" smtClean="0"/>
            </a:br>
            <a:r>
              <a:rPr lang="lv-LV" sz="3200" b="1" dirty="0" smtClean="0"/>
              <a:t>4.kritērija «Izglītojamo motivēšana darbam» analīze</a:t>
            </a:r>
            <a:endParaRPr lang="lv-LV" sz="3200" dirty="0"/>
          </a:p>
        </p:txBody>
      </p:sp>
      <p:sp>
        <p:nvSpPr>
          <p:cNvPr id="3" name="Content Placeholder 2"/>
          <p:cNvSpPr>
            <a:spLocks noGrp="1"/>
          </p:cNvSpPr>
          <p:nvPr>
            <p:ph idx="1"/>
          </p:nvPr>
        </p:nvSpPr>
        <p:spPr>
          <a:xfrm>
            <a:off x="838200" y="1463040"/>
            <a:ext cx="10515600" cy="4713923"/>
          </a:xfrm>
        </p:spPr>
        <p:txBody>
          <a:bodyPr>
            <a:normAutofit fontScale="70000" lnSpcReduction="20000"/>
          </a:bodyPr>
          <a:lstStyle/>
          <a:p>
            <a:pPr>
              <a:buFont typeface="Wingdings" panose="05000000000000000000" pitchFamily="2" charset="2"/>
              <a:buChar char="Ø"/>
            </a:pPr>
            <a:r>
              <a:rPr lang="lv-LV" dirty="0" smtClean="0"/>
              <a:t>Uzlabojusies izglītojamo motivēšana, kas saistīta ar kompetenču pieejas izmantošanu.</a:t>
            </a:r>
          </a:p>
          <a:p>
            <a:pPr>
              <a:buFont typeface="Wingdings" panose="05000000000000000000" pitchFamily="2" charset="2"/>
              <a:buChar char="Ø"/>
            </a:pPr>
            <a:r>
              <a:rPr lang="lv-LV" b="1" dirty="0" smtClean="0"/>
              <a:t> 45% </a:t>
            </a:r>
            <a:r>
              <a:rPr lang="lv-LV" dirty="0" smtClean="0"/>
              <a:t>gadījumu nodarbībā vērojamas labas motivēšanas darbam pazīmes: </a:t>
            </a:r>
          </a:p>
          <a:p>
            <a:pPr>
              <a:buFontTx/>
              <a:buChar char="-"/>
            </a:pPr>
            <a:r>
              <a:rPr lang="lv-LV" dirty="0" smtClean="0"/>
              <a:t>izvirzīta nodarbībā risināmā problēma,  </a:t>
            </a:r>
          </a:p>
          <a:p>
            <a:pPr>
              <a:buFontTx/>
              <a:buChar char="-"/>
            </a:pPr>
            <a:r>
              <a:rPr lang="lv-LV" dirty="0" smtClean="0"/>
              <a:t>īsi paskaidrots iespējamais sasniedzamais mērķis,  </a:t>
            </a:r>
          </a:p>
          <a:p>
            <a:pPr>
              <a:buFontTx/>
              <a:buChar char="-"/>
            </a:pPr>
            <a:r>
              <a:rPr lang="lv-LV" dirty="0"/>
              <a:t>p</a:t>
            </a:r>
            <a:r>
              <a:rPr lang="lv-LV" dirty="0" smtClean="0"/>
              <a:t>edagoga jautājumi izglītojamo pieredzes noskaidrošanai,</a:t>
            </a:r>
          </a:p>
          <a:p>
            <a:pPr>
              <a:buFontTx/>
              <a:buChar char="-"/>
            </a:pPr>
            <a:r>
              <a:rPr lang="lv-LV" dirty="0" smtClean="0"/>
              <a:t>īsi paskaidrota darba kārtība </a:t>
            </a:r>
          </a:p>
          <a:p>
            <a:pPr>
              <a:buFontTx/>
              <a:buChar char="-"/>
            </a:pPr>
            <a:r>
              <a:rPr lang="lv-LV" dirty="0" smtClean="0"/>
              <a:t>paskaidrots, kāpēc svarīgi atrisināt tieši šo problēmu, </a:t>
            </a:r>
          </a:p>
          <a:p>
            <a:pPr>
              <a:buFontTx/>
              <a:buChar char="-"/>
            </a:pPr>
            <a:r>
              <a:rPr lang="lv-LV" dirty="0" smtClean="0"/>
              <a:t>nodarbības tēma saistīta uz izglītojamo interesēm un pieredzi,  </a:t>
            </a:r>
          </a:p>
          <a:p>
            <a:pPr>
              <a:buFontTx/>
              <a:buChar char="-"/>
            </a:pPr>
            <a:r>
              <a:rPr lang="lv-LV" dirty="0" smtClean="0"/>
              <a:t>izvirzītie uzdevumi ir atbilstoši vecumposmam,  </a:t>
            </a:r>
          </a:p>
          <a:p>
            <a:pPr>
              <a:buFontTx/>
              <a:buChar char="-"/>
            </a:pPr>
            <a:r>
              <a:rPr lang="lv-LV" dirty="0" smtClean="0"/>
              <a:t>pirms darba uzsākšanas noskaidrots, vai izglītojamie sapratuši izvirzītās problēmas būtību un darba kārtību, un vēlas aktīvi piedalīties nodarbībā.</a:t>
            </a:r>
          </a:p>
          <a:p>
            <a:pPr>
              <a:buFont typeface="Wingdings" panose="05000000000000000000" pitchFamily="2" charset="2"/>
              <a:buChar char="Ø"/>
            </a:pPr>
            <a:r>
              <a:rPr lang="lv-LV" b="1" dirty="0" smtClean="0"/>
              <a:t>55% </a:t>
            </a:r>
            <a:r>
              <a:rPr lang="lv-LV" dirty="0" smtClean="0"/>
              <a:t>gadījumu izglītojamos motivē darbam ar emocionālu stimulu: </a:t>
            </a:r>
          </a:p>
          <a:p>
            <a:pPr>
              <a:buFontTx/>
              <a:buChar char="-"/>
            </a:pPr>
            <a:r>
              <a:rPr lang="lv-LV" dirty="0" smtClean="0"/>
              <a:t>kaut ko labu izdarīt, lai kādam (mazākajās grupās visbiežāk rotaļlietai) palīdzētu,   </a:t>
            </a:r>
          </a:p>
          <a:p>
            <a:pPr>
              <a:buFontTx/>
              <a:buChar char="-"/>
            </a:pPr>
            <a:r>
              <a:rPr lang="lv-LV" dirty="0" smtClean="0"/>
              <a:t> nodarbībā izmanto interesantu mācību materiālu.</a:t>
            </a:r>
          </a:p>
          <a:p>
            <a:endParaRPr lang="lv-LV" dirty="0"/>
          </a:p>
        </p:txBody>
      </p:sp>
    </p:spTree>
    <p:extLst>
      <p:ext uri="{BB962C8B-B14F-4D97-AF65-F5344CB8AC3E}">
        <p14:creationId xmlns:p14="http://schemas.microsoft.com/office/powerpoint/2010/main" val="3429842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7435"/>
          </a:xfrm>
        </p:spPr>
        <p:txBody>
          <a:bodyPr>
            <a:normAutofit/>
          </a:bodyPr>
          <a:lstStyle/>
          <a:p>
            <a:pPr algn="ctr"/>
            <a:r>
              <a:rPr lang="lv-LV" sz="3200" b="1" dirty="0" smtClean="0"/>
              <a:t>Mācīšana</a:t>
            </a:r>
            <a:br>
              <a:rPr lang="lv-LV" sz="3200" b="1" dirty="0" smtClean="0"/>
            </a:br>
            <a:r>
              <a:rPr lang="lv-LV" sz="3200" b="1" dirty="0" smtClean="0"/>
              <a:t>4.kritērija «Izglītojamo motivēšana darbam» analīze</a:t>
            </a:r>
            <a:endParaRPr lang="lv-LV" sz="3200" dirty="0"/>
          </a:p>
        </p:txBody>
      </p:sp>
      <p:sp>
        <p:nvSpPr>
          <p:cNvPr id="3" name="Content Placeholder 2"/>
          <p:cNvSpPr>
            <a:spLocks noGrp="1"/>
          </p:cNvSpPr>
          <p:nvPr>
            <p:ph idx="1"/>
          </p:nvPr>
        </p:nvSpPr>
        <p:spPr>
          <a:xfrm>
            <a:off x="838200" y="1432560"/>
            <a:ext cx="10515600" cy="4744403"/>
          </a:xfrm>
        </p:spPr>
        <p:txBody>
          <a:bodyPr>
            <a:normAutofit fontScale="85000" lnSpcReduction="20000"/>
          </a:bodyPr>
          <a:lstStyle/>
          <a:p>
            <a:pPr marL="0" indent="0">
              <a:buNone/>
            </a:pPr>
            <a:r>
              <a:rPr lang="lv-LV" b="1" dirty="0" smtClean="0"/>
              <a:t>Ieteicamie uzlabojumi</a:t>
            </a:r>
            <a:r>
              <a:rPr lang="lv-LV" dirty="0" smtClean="0"/>
              <a:t>:</a:t>
            </a:r>
          </a:p>
          <a:p>
            <a:pPr>
              <a:buFontTx/>
              <a:buChar char="-"/>
            </a:pPr>
            <a:r>
              <a:rPr lang="lv-LV" dirty="0" smtClean="0"/>
              <a:t>  informēt izglītojamos par sasniedzamo rezultātu,</a:t>
            </a:r>
          </a:p>
          <a:p>
            <a:pPr>
              <a:buFontTx/>
              <a:buChar char="-"/>
            </a:pPr>
            <a:r>
              <a:rPr lang="lv-LV" dirty="0" smtClean="0"/>
              <a:t>    izvirzīta nodarbībā risināmā problēma,  saistīta ar reālo dzīvi, </a:t>
            </a:r>
          </a:p>
          <a:p>
            <a:pPr>
              <a:buFontTx/>
              <a:buChar char="-"/>
            </a:pPr>
            <a:r>
              <a:rPr lang="lv-LV" dirty="0" smtClean="0"/>
              <a:t>    īsi paskaidrota darba kārtība,  </a:t>
            </a:r>
          </a:p>
          <a:p>
            <a:pPr>
              <a:buFontTx/>
              <a:buChar char="-"/>
            </a:pPr>
            <a:r>
              <a:rPr lang="lv-LV" dirty="0" smtClean="0"/>
              <a:t>    īsi paskaidrots, kāpēc svarīgi atrisināt tieši šo problēmu, </a:t>
            </a:r>
          </a:p>
          <a:p>
            <a:pPr>
              <a:buFontTx/>
              <a:buChar char="-"/>
            </a:pPr>
            <a:r>
              <a:rPr lang="lv-LV" dirty="0" smtClean="0"/>
              <a:t>   nodarbības tēma saistīta uz izglītojamo interesēm un pieredzi,   </a:t>
            </a:r>
          </a:p>
          <a:p>
            <a:pPr>
              <a:buFontTx/>
              <a:buChar char="-"/>
            </a:pPr>
            <a:r>
              <a:rPr lang="lv-LV" dirty="0" smtClean="0"/>
              <a:t>   izvirzītie uzdevumi ir atbilstoši vecumposmam,</a:t>
            </a:r>
          </a:p>
          <a:p>
            <a:pPr>
              <a:buFontTx/>
              <a:buChar char="-"/>
            </a:pPr>
            <a:r>
              <a:rPr lang="lv-LV" dirty="0" smtClean="0"/>
              <a:t>   pirms darba uzsākšanas noskaidrots, vai izglītojamie sapratuši izvirzītās problēmas būtību un darba kārtību un vēlas aktīvi piedalīties nodarbībā,</a:t>
            </a:r>
          </a:p>
          <a:p>
            <a:pPr>
              <a:buFontTx/>
              <a:buChar char="-"/>
            </a:pPr>
            <a:r>
              <a:rPr lang="lv-LV" dirty="0" smtClean="0"/>
              <a:t>  jaunākajās grupās aktualizēt emocionālu stimulu, pārsteiguma momentu.</a:t>
            </a:r>
          </a:p>
          <a:p>
            <a:pPr marL="0" indent="0">
              <a:buNone/>
            </a:pPr>
            <a:r>
              <a:rPr lang="lv-LV" b="1" dirty="0" smtClean="0"/>
              <a:t>Ieteikums</a:t>
            </a:r>
            <a:r>
              <a:rPr lang="lv-LV" dirty="0" smtClean="0"/>
              <a:t>  motivēšanai pārdomāt dienas veikuma </a:t>
            </a:r>
            <a:r>
              <a:rPr lang="lv-LV" dirty="0" err="1" smtClean="0"/>
              <a:t>vizualizāciju</a:t>
            </a:r>
            <a:r>
              <a:rPr lang="lv-LV" dirty="0" smtClean="0"/>
              <a:t>, kas atspoguļotu izglītojamo konkrētās dienas veiksmes mācībās, darbā, saskarsmē, uzvedībā.</a:t>
            </a:r>
          </a:p>
          <a:p>
            <a:r>
              <a:rPr lang="lv-LV" b="1" dirty="0" smtClean="0"/>
              <a:t>Šodien paveiktais ir pamats rītdienas darbiem.</a:t>
            </a:r>
            <a:endParaRPr lang="lv-LV" b="1" dirty="0"/>
          </a:p>
        </p:txBody>
      </p:sp>
    </p:spTree>
    <p:extLst>
      <p:ext uri="{BB962C8B-B14F-4D97-AF65-F5344CB8AC3E}">
        <p14:creationId xmlns:p14="http://schemas.microsoft.com/office/powerpoint/2010/main" val="311603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13435"/>
          </a:xfrm>
        </p:spPr>
        <p:txBody>
          <a:bodyPr>
            <a:normAutofit fontScale="90000"/>
          </a:bodyPr>
          <a:lstStyle/>
          <a:p>
            <a:pPr algn="ctr"/>
            <a:r>
              <a:rPr lang="lv-LV" sz="3200" b="1" dirty="0" smtClean="0"/>
              <a:t>Mācīšana</a:t>
            </a:r>
            <a:br>
              <a:rPr lang="lv-LV" sz="3200" b="1" dirty="0" smtClean="0"/>
            </a:br>
            <a:r>
              <a:rPr lang="lv-LV" sz="3200" b="1" dirty="0" smtClean="0"/>
              <a:t>Mācību uzdevumu saprotams formulējums</a:t>
            </a:r>
            <a:endParaRPr lang="lv-LV" sz="3200" b="1" dirty="0"/>
          </a:p>
        </p:txBody>
      </p:sp>
      <p:sp>
        <p:nvSpPr>
          <p:cNvPr id="3" name="Text Placeholder 2"/>
          <p:cNvSpPr>
            <a:spLocks noGrp="1"/>
          </p:cNvSpPr>
          <p:nvPr>
            <p:ph type="body" idx="1"/>
          </p:nvPr>
        </p:nvSpPr>
        <p:spPr>
          <a:xfrm>
            <a:off x="839787" y="1330961"/>
            <a:ext cx="5157787" cy="670560"/>
          </a:xfrm>
        </p:spPr>
        <p:txBody>
          <a:bodyPr/>
          <a:lstStyle/>
          <a:p>
            <a:pPr algn="ctr"/>
            <a:r>
              <a:rPr lang="lv-LV" dirty="0" smtClean="0"/>
              <a:t>2016./17.māc.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192451258"/>
              </p:ext>
            </p:extLst>
          </p:nvPr>
        </p:nvGraphicFramePr>
        <p:xfrm>
          <a:off x="839788" y="2154238"/>
          <a:ext cx="5157787" cy="4035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330961"/>
            <a:ext cx="5183188" cy="670560"/>
          </a:xfrm>
        </p:spPr>
        <p:txBody>
          <a:bodyPr/>
          <a:lstStyle/>
          <a:p>
            <a:pPr algn="ctr"/>
            <a:r>
              <a:rPr lang="lv-LV" dirty="0" smtClean="0"/>
              <a:t>2017./18.māc.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61073593"/>
              </p:ext>
            </p:extLst>
          </p:nvPr>
        </p:nvGraphicFramePr>
        <p:xfrm>
          <a:off x="6172200" y="2154238"/>
          <a:ext cx="5183188" cy="4035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3731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fontScale="90000"/>
          </a:bodyPr>
          <a:lstStyle/>
          <a:p>
            <a:pPr algn="ctr"/>
            <a:r>
              <a:rPr lang="lv-LV" sz="3200" b="1" dirty="0" smtClean="0"/>
              <a:t>Mācīšana</a:t>
            </a:r>
            <a:br>
              <a:rPr lang="lv-LV" sz="3200" b="1" dirty="0" smtClean="0"/>
            </a:br>
            <a:r>
              <a:rPr lang="lv-LV" sz="3200" b="1" dirty="0" smtClean="0"/>
              <a:t>5.kritērija «Mācību uzdevumu saprotams formulējums» analīze</a:t>
            </a:r>
            <a:endParaRPr lang="lv-LV" sz="3200" b="1" dirty="0"/>
          </a:p>
        </p:txBody>
      </p:sp>
      <p:sp>
        <p:nvSpPr>
          <p:cNvPr id="3" name="Content Placeholder 2"/>
          <p:cNvSpPr>
            <a:spLocks noGrp="1"/>
          </p:cNvSpPr>
          <p:nvPr>
            <p:ph idx="1"/>
          </p:nvPr>
        </p:nvSpPr>
        <p:spPr>
          <a:xfrm>
            <a:off x="838200" y="1280160"/>
            <a:ext cx="10515600" cy="4896803"/>
          </a:xfrm>
        </p:spPr>
        <p:txBody>
          <a:bodyPr>
            <a:normAutofit fontScale="92500"/>
          </a:bodyPr>
          <a:lstStyle/>
          <a:p>
            <a:pPr algn="just">
              <a:buFont typeface="Wingdings" panose="05000000000000000000" pitchFamily="2" charset="2"/>
              <a:buChar char="Ø"/>
            </a:pPr>
            <a:r>
              <a:rPr lang="lv-LV" dirty="0" smtClean="0"/>
              <a:t>Kopumā sniegums saglabājies iepriekšējā līmenī,</a:t>
            </a:r>
          </a:p>
          <a:p>
            <a:pPr algn="just">
              <a:buFont typeface="Wingdings" panose="05000000000000000000" pitchFamily="2" charset="2"/>
              <a:buChar char="Ø"/>
            </a:pPr>
            <a:r>
              <a:rPr lang="lv-LV" b="1" dirty="0" smtClean="0"/>
              <a:t>67% </a:t>
            </a:r>
            <a:r>
              <a:rPr lang="lv-LV" dirty="0" smtClean="0"/>
              <a:t>gadījumu mācību uzdevumi skaidri formulēti, īsos teikumos, norādot darbības virzību un sasniedzamo mērķi. Mācību uzdevumu formulējums pārdomāts un balstīts uz izglītojamo iepriekšējo pieredzi. Pēc uzdevuma uzdošanas noskaidro, vai izglītojamie sapratuši veicamo.</a:t>
            </a:r>
          </a:p>
          <a:p>
            <a:pPr algn="just">
              <a:buFont typeface="Wingdings" panose="05000000000000000000" pitchFamily="2" charset="2"/>
              <a:buChar char="Ø"/>
            </a:pPr>
            <a:r>
              <a:rPr lang="lv-LV" b="1" dirty="0" smtClean="0"/>
              <a:t>35% gadījumu </a:t>
            </a:r>
            <a:r>
              <a:rPr lang="lv-LV" dirty="0" smtClean="0"/>
              <a:t>mācību</a:t>
            </a:r>
            <a:r>
              <a:rPr lang="lv-LV" b="1" dirty="0" smtClean="0"/>
              <a:t> </a:t>
            </a:r>
            <a:r>
              <a:rPr lang="lv-LV" dirty="0" smtClean="0"/>
              <a:t>uzdevumi formulēti skaidri, bet nenorādot uz sasniedzamo mērķi un nenoskaidrojot, vai izglītojamie uztvēruši uzdevuma būtību. </a:t>
            </a:r>
          </a:p>
          <a:p>
            <a:pPr algn="just">
              <a:buFont typeface="Wingdings" panose="05000000000000000000" pitchFamily="2" charset="2"/>
              <a:buChar char="Ø"/>
            </a:pPr>
            <a:r>
              <a:rPr lang="lv-LV" b="1" dirty="0"/>
              <a:t>5</a:t>
            </a:r>
            <a:r>
              <a:rPr lang="lv-LV" b="1" dirty="0" smtClean="0"/>
              <a:t>% gadījumu </a:t>
            </a:r>
            <a:r>
              <a:rPr lang="lv-LV" dirty="0" smtClean="0"/>
              <a:t>mācību uzdevumi formulēti gariem teikumiem, sīki skaidrojot, ko izglītojamie paveikuši iepriekš un kas vēl būs jāpaveic nākošajās dienās, tādējādi radot grūtības uztvert konkrēti veicamā uzdevuma būtību, zaudējot laiku un izglītojamo ieinteresētību.</a:t>
            </a:r>
          </a:p>
          <a:p>
            <a:endParaRPr lang="lv-LV" dirty="0"/>
          </a:p>
        </p:txBody>
      </p:sp>
    </p:spTree>
    <p:extLst>
      <p:ext uri="{BB962C8B-B14F-4D97-AF65-F5344CB8AC3E}">
        <p14:creationId xmlns:p14="http://schemas.microsoft.com/office/powerpoint/2010/main" val="64778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635"/>
          </a:xfrm>
        </p:spPr>
        <p:txBody>
          <a:bodyPr>
            <a:normAutofit fontScale="90000"/>
          </a:bodyPr>
          <a:lstStyle/>
          <a:p>
            <a:pPr algn="ctr"/>
            <a:r>
              <a:rPr lang="lv-LV" sz="2800" b="1" dirty="0" smtClean="0"/>
              <a:t>Mācīšana</a:t>
            </a:r>
            <a:br>
              <a:rPr lang="lv-LV" sz="2800" b="1" dirty="0" smtClean="0"/>
            </a:br>
            <a:r>
              <a:rPr lang="lv-LV" sz="2800" b="1" dirty="0" smtClean="0"/>
              <a:t>5.kritērija «Mācību uzdevumu saprotams formulējums» analīze</a:t>
            </a:r>
            <a:endParaRPr lang="lv-LV" sz="2800" dirty="0"/>
          </a:p>
        </p:txBody>
      </p:sp>
      <p:sp>
        <p:nvSpPr>
          <p:cNvPr id="3" name="Content Placeholder 2"/>
          <p:cNvSpPr>
            <a:spLocks noGrp="1"/>
          </p:cNvSpPr>
          <p:nvPr>
            <p:ph idx="1"/>
          </p:nvPr>
        </p:nvSpPr>
        <p:spPr>
          <a:xfrm>
            <a:off x="838200" y="1327784"/>
            <a:ext cx="10515600" cy="4869815"/>
          </a:xfrm>
        </p:spPr>
        <p:txBody>
          <a:bodyPr/>
          <a:lstStyle/>
          <a:p>
            <a:pPr marL="0" indent="0">
              <a:buNone/>
            </a:pPr>
            <a:r>
              <a:rPr lang="lv-LV" b="1" dirty="0" smtClean="0"/>
              <a:t>Nepieciešamie uzlabojumi:</a:t>
            </a:r>
          </a:p>
          <a:p>
            <a:pPr marL="0" indent="0" algn="just">
              <a:buNone/>
            </a:pPr>
            <a:r>
              <a:rPr lang="lv-LV" dirty="0" smtClean="0"/>
              <a:t>1.Mācību uzdevumu formulēt īsi.</a:t>
            </a:r>
          </a:p>
          <a:p>
            <a:pPr marL="0" indent="0" algn="just">
              <a:buNone/>
            </a:pPr>
            <a:r>
              <a:rPr lang="lv-LV" dirty="0" smtClean="0"/>
              <a:t>2. Mācību uzdevuma saturu balstīt uz izglītojamo iepriekšējo pieredzi.</a:t>
            </a:r>
          </a:p>
          <a:p>
            <a:pPr marL="0" indent="0" algn="just">
              <a:buNone/>
            </a:pPr>
            <a:r>
              <a:rPr lang="lv-LV" dirty="0" smtClean="0"/>
              <a:t>3. Formulējot mācību uzdevumu, norādīt uz sasniedzamo mērķi, kāpēc šādu uzdevumu veiksim.</a:t>
            </a:r>
          </a:p>
          <a:p>
            <a:pPr marL="0" indent="0" algn="just">
              <a:buNone/>
            </a:pPr>
            <a:r>
              <a:rPr lang="lv-LV" dirty="0" smtClean="0"/>
              <a:t>4. Nepieciešamības gadījumā mācību uzdevumu formulējot, izmantot uzskati.</a:t>
            </a:r>
          </a:p>
          <a:p>
            <a:pPr marL="0" indent="0" algn="just">
              <a:buNone/>
            </a:pPr>
            <a:r>
              <a:rPr lang="lv-LV" dirty="0" smtClean="0"/>
              <a:t>5. Sagaidīt izglītojamā atbildi, </a:t>
            </a:r>
            <a:r>
              <a:rPr lang="lv-LV" b="1" dirty="0" smtClean="0"/>
              <a:t>dot izglītojamajam laiku </a:t>
            </a:r>
            <a:r>
              <a:rPr lang="lv-LV" dirty="0" smtClean="0"/>
              <a:t>nesteidzīgi </a:t>
            </a:r>
            <a:r>
              <a:rPr lang="lv-LV" b="1" dirty="0" smtClean="0"/>
              <a:t>pārdomāt jautājumu.</a:t>
            </a:r>
          </a:p>
          <a:p>
            <a:pPr algn="just"/>
            <a:endParaRPr lang="lv-LV" dirty="0" smtClean="0"/>
          </a:p>
          <a:p>
            <a:endParaRPr lang="lv-LV" dirty="0"/>
          </a:p>
        </p:txBody>
      </p:sp>
    </p:spTree>
    <p:extLst>
      <p:ext uri="{BB962C8B-B14F-4D97-AF65-F5344CB8AC3E}">
        <p14:creationId xmlns:p14="http://schemas.microsoft.com/office/powerpoint/2010/main" val="2323057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64235"/>
          </a:xfrm>
        </p:spPr>
        <p:txBody>
          <a:bodyPr>
            <a:normAutofit fontScale="90000"/>
          </a:bodyPr>
          <a:lstStyle/>
          <a:p>
            <a:pPr algn="ctr"/>
            <a:r>
              <a:rPr lang="lv-LV" sz="3200" b="1" dirty="0" smtClean="0"/>
              <a:t>Mācīšana</a:t>
            </a:r>
            <a:br>
              <a:rPr lang="lv-LV" sz="3200" b="1" dirty="0" smtClean="0"/>
            </a:br>
            <a:r>
              <a:rPr lang="lv-LV" sz="3200" b="1" dirty="0" smtClean="0"/>
              <a:t>Skolotāja skaidrojuma kvalitāte</a:t>
            </a:r>
            <a:endParaRPr lang="lv-LV" sz="3200" b="1" dirty="0"/>
          </a:p>
        </p:txBody>
      </p:sp>
      <p:sp>
        <p:nvSpPr>
          <p:cNvPr id="3" name="Text Placeholder 2"/>
          <p:cNvSpPr>
            <a:spLocks noGrp="1"/>
          </p:cNvSpPr>
          <p:nvPr>
            <p:ph type="body" idx="1"/>
          </p:nvPr>
        </p:nvSpPr>
        <p:spPr>
          <a:xfrm>
            <a:off x="839788" y="1300481"/>
            <a:ext cx="5157787" cy="599440"/>
          </a:xfrm>
        </p:spPr>
        <p:txBody>
          <a:bodyPr/>
          <a:lstStyle/>
          <a:p>
            <a:pPr algn="ctr"/>
            <a:r>
              <a:rPr lang="lv-LV" dirty="0" smtClean="0"/>
              <a:t>2016./17.māc. g. </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986969968"/>
              </p:ext>
            </p:extLst>
          </p:nvPr>
        </p:nvGraphicFramePr>
        <p:xfrm>
          <a:off x="839788" y="1971675"/>
          <a:ext cx="5157787" cy="42179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300481"/>
            <a:ext cx="5183188" cy="599439"/>
          </a:xfrm>
        </p:spPr>
        <p:txBody>
          <a:bodyPr/>
          <a:lstStyle/>
          <a:p>
            <a:pPr algn="ctr"/>
            <a:r>
              <a:rPr lang="lv-LV" dirty="0" smtClean="0"/>
              <a:t>2018.māc.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98655291"/>
              </p:ext>
            </p:extLst>
          </p:nvPr>
        </p:nvGraphicFramePr>
        <p:xfrm>
          <a:off x="6172200" y="1971675"/>
          <a:ext cx="5183188" cy="4217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9964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1"/>
            <a:ext cx="10515600" cy="1076960"/>
          </a:xfrm>
        </p:spPr>
        <p:txBody>
          <a:bodyPr>
            <a:noAutofit/>
          </a:bodyPr>
          <a:lstStyle/>
          <a:p>
            <a:pPr algn="ctr"/>
            <a:r>
              <a:rPr lang="lv-LV" sz="2800" b="1" dirty="0" smtClean="0"/>
              <a:t>Mācīšana</a:t>
            </a:r>
            <a:br>
              <a:rPr lang="lv-LV" sz="2800" b="1" dirty="0" smtClean="0"/>
            </a:br>
            <a:r>
              <a:rPr lang="lv-LV" sz="2800" b="1" dirty="0" smtClean="0"/>
              <a:t>6.kritērija «Skolotāja skaidrojuma kvalitāte (jautājumu uzdošanas veids, terminu lietojums, valodas kultūra)» analīze</a:t>
            </a:r>
            <a:endParaRPr lang="lv-LV" sz="2800" b="1" dirty="0"/>
          </a:p>
        </p:txBody>
      </p:sp>
      <p:sp>
        <p:nvSpPr>
          <p:cNvPr id="3" name="Content Placeholder 2"/>
          <p:cNvSpPr>
            <a:spLocks noGrp="1"/>
          </p:cNvSpPr>
          <p:nvPr>
            <p:ph idx="1"/>
          </p:nvPr>
        </p:nvSpPr>
        <p:spPr>
          <a:xfrm>
            <a:off x="838200" y="1574800"/>
            <a:ext cx="10515600" cy="4602163"/>
          </a:xfrm>
        </p:spPr>
        <p:txBody>
          <a:bodyPr>
            <a:normAutofit fontScale="85000" lnSpcReduction="10000"/>
          </a:bodyPr>
          <a:lstStyle/>
          <a:p>
            <a:pPr algn="just">
              <a:buFont typeface="Wingdings" panose="05000000000000000000" pitchFamily="2" charset="2"/>
              <a:buChar char="Ø"/>
            </a:pPr>
            <a:r>
              <a:rPr lang="lv-LV" dirty="0" smtClean="0"/>
              <a:t>Skaidrojuma kvalitāte uzlabojusies grupās, kur izmanto kompetenču pieeju un mācību saturu balsta uz izglītojamo pieredzi.</a:t>
            </a:r>
          </a:p>
          <a:p>
            <a:pPr algn="just">
              <a:buFont typeface="Wingdings" panose="05000000000000000000" pitchFamily="2" charset="2"/>
              <a:buChar char="Ø"/>
            </a:pPr>
            <a:r>
              <a:rPr lang="lv-LV" b="1" dirty="0" smtClean="0"/>
              <a:t>65% </a:t>
            </a:r>
            <a:r>
              <a:rPr lang="lv-LV" dirty="0" smtClean="0"/>
              <a:t>gadījumu skaidrojums ir īss, saprotams, vecumposmam atbilstošs, jaunākajās grupās papildināts ar demonstrējumu. Jautājumu formulējums prasa izvērsu atbildi, iesaistot domāšanas procesus. Precīzs terminu lietojums. Izkopta valodas kultūra. Skolotāja skaidrojums neaizņem vairāk par 10% nodarbības laika.</a:t>
            </a:r>
          </a:p>
          <a:p>
            <a:pPr algn="just">
              <a:buFont typeface="Wingdings" panose="05000000000000000000" pitchFamily="2" charset="2"/>
              <a:buChar char="Ø"/>
            </a:pPr>
            <a:r>
              <a:rPr lang="lv-LV" b="1" dirty="0" smtClean="0"/>
              <a:t>30% </a:t>
            </a:r>
            <a:r>
              <a:rPr lang="lv-LV" dirty="0" smtClean="0"/>
              <a:t>gadījumu skaidrojums saprotams, bet reizēm vecumposmam neatbilstošs. Pārsvarā </a:t>
            </a:r>
            <a:r>
              <a:rPr lang="lv-LV" dirty="0" err="1" smtClean="0"/>
              <a:t>problēmjautājumi</a:t>
            </a:r>
            <a:r>
              <a:rPr lang="lv-LV" dirty="0" smtClean="0"/>
              <a:t>, kas prasa izvērstu atbildi, bet reizēm tiek uzdoti arī slēgtie jautājumi ar sagaidāmo atbildi «Jā» vai «Nē». Pārsvarā precīzs terminu lietojums, laba valodas kultūra.</a:t>
            </a:r>
          </a:p>
          <a:p>
            <a:pPr algn="just">
              <a:buFont typeface="Wingdings" panose="05000000000000000000" pitchFamily="2" charset="2"/>
              <a:buChar char="Ø"/>
            </a:pPr>
            <a:r>
              <a:rPr lang="lv-LV" b="1" dirty="0" smtClean="0"/>
              <a:t>5% </a:t>
            </a:r>
            <a:r>
              <a:rPr lang="lv-LV" dirty="0" smtClean="0"/>
              <a:t>gadījumu skaidrojums plašs, daudz liekvārdības. Pārsvarā runā pedagogs. Bieži uzdoti slēgtie jautājumi ar sagaidāmo atbildi «Jā» vai «Nē». Dažu jautājumu uzdošanas veids neveicina izglītojamo atbildes sniegšanu un uz jautājumu nākas atbildēt pašam pedagogam.</a:t>
            </a:r>
          </a:p>
          <a:p>
            <a:endParaRPr lang="lv-LV" dirty="0"/>
          </a:p>
        </p:txBody>
      </p:sp>
    </p:spTree>
    <p:extLst>
      <p:ext uri="{BB962C8B-B14F-4D97-AF65-F5344CB8AC3E}">
        <p14:creationId xmlns:p14="http://schemas.microsoft.com/office/powerpoint/2010/main" val="110058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2800" b="1" dirty="0" smtClean="0"/>
              <a:t>Mācīšana</a:t>
            </a:r>
            <a:br>
              <a:rPr lang="lv-LV" sz="2800" b="1" dirty="0" smtClean="0"/>
            </a:br>
            <a:r>
              <a:rPr lang="lv-LV" sz="2800" b="1" dirty="0" smtClean="0"/>
              <a:t>6.kritērija»Skolotāja skaidrojuma kvalitāte (jautājumu uzdošanas veids, terminu lietojums, valodas kultūra)»analīze</a:t>
            </a:r>
            <a:endParaRPr lang="lv-LV" sz="2800" dirty="0"/>
          </a:p>
        </p:txBody>
      </p:sp>
      <p:sp>
        <p:nvSpPr>
          <p:cNvPr id="3" name="Content Placeholder 2"/>
          <p:cNvSpPr>
            <a:spLocks noGrp="1"/>
          </p:cNvSpPr>
          <p:nvPr>
            <p:ph idx="1"/>
          </p:nvPr>
        </p:nvSpPr>
        <p:spPr/>
        <p:txBody>
          <a:bodyPr>
            <a:normAutofit fontScale="92500"/>
          </a:bodyPr>
          <a:lstStyle/>
          <a:p>
            <a:pPr marL="0" indent="0">
              <a:buNone/>
            </a:pPr>
            <a:r>
              <a:rPr lang="lv-LV" b="1" dirty="0" smtClean="0"/>
              <a:t>Nepieciešamie uzlabojumi:</a:t>
            </a:r>
          </a:p>
          <a:p>
            <a:pPr marL="514350" indent="-514350" algn="just">
              <a:buAutoNum type="arabicPeriod"/>
            </a:pPr>
            <a:r>
              <a:rPr lang="lv-LV" b="1" dirty="0" smtClean="0"/>
              <a:t>Skaidrojumu balstīt uz izglītojamā iepriekšējo pieredzi</a:t>
            </a:r>
            <a:r>
              <a:rPr lang="lv-LV" dirty="0" smtClean="0"/>
              <a:t>.</a:t>
            </a:r>
          </a:p>
          <a:p>
            <a:pPr marL="0" indent="0" algn="just">
              <a:buNone/>
            </a:pPr>
            <a:r>
              <a:rPr lang="lv-LV" dirty="0" smtClean="0"/>
              <a:t>2. Jaunu jēdzienu un jauna satura skaidrojumu papildināt ar uzskati, (jaunākajās grupās ar demonstrējumu) vai vērojumu dabā.</a:t>
            </a:r>
          </a:p>
          <a:p>
            <a:pPr marL="0" indent="0" algn="just">
              <a:buNone/>
            </a:pPr>
            <a:r>
              <a:rPr lang="lv-LV" dirty="0" smtClean="0"/>
              <a:t>2. Tiekties uz vēlamo proporciju nodarbībā: Skolotāja skaidrojums un jautājumu uzdošanas laiks 10%-20%, izglītojamo atbildes un izglītojamo aktīva darbība 80% - 90% nodarbības laika.</a:t>
            </a:r>
          </a:p>
          <a:p>
            <a:pPr marL="0" indent="0" algn="just">
              <a:buNone/>
            </a:pPr>
            <a:r>
              <a:rPr lang="lv-LV" dirty="0" smtClean="0"/>
              <a:t>3. Izvairīties no slēgto jautājumu uzdošanas, ar sagaidāmo atbildi «Jā», «Nē».</a:t>
            </a:r>
          </a:p>
          <a:p>
            <a:pPr marL="0" indent="0" algn="just">
              <a:buNone/>
            </a:pPr>
            <a:r>
              <a:rPr lang="lv-LV" dirty="0" smtClean="0"/>
              <a:t>4. </a:t>
            </a:r>
            <a:r>
              <a:rPr lang="lv-LV" b="1" dirty="0" smtClean="0"/>
              <a:t>Dot laiku izglītojamajiem apdomāt atbildi</a:t>
            </a:r>
            <a:r>
              <a:rPr lang="lv-LV" dirty="0" smtClean="0"/>
              <a:t> uz jautājumiem, nesteigties atbildēt izglītojamo vietā.</a:t>
            </a:r>
          </a:p>
          <a:p>
            <a:endParaRPr lang="lv-LV" dirty="0"/>
          </a:p>
        </p:txBody>
      </p:sp>
    </p:spTree>
    <p:extLst>
      <p:ext uri="{BB962C8B-B14F-4D97-AF65-F5344CB8AC3E}">
        <p14:creationId xmlns:p14="http://schemas.microsoft.com/office/powerpoint/2010/main" val="87109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25707"/>
          </a:xfrm>
        </p:spPr>
        <p:txBody>
          <a:bodyPr>
            <a:normAutofit fontScale="90000"/>
          </a:bodyPr>
          <a:lstStyle/>
          <a:p>
            <a:pPr algn="ctr"/>
            <a:r>
              <a:rPr lang="lv-LV" sz="3200" b="1" dirty="0" smtClean="0"/>
              <a:t>Mācīšana</a:t>
            </a:r>
            <a:br>
              <a:rPr lang="lv-LV" sz="3200" b="1" dirty="0" smtClean="0"/>
            </a:br>
            <a:r>
              <a:rPr lang="lv-LV" sz="3200" b="1" dirty="0" smtClean="0"/>
              <a:t>Nodarbības mērķu un uzdevumu skaidrība un to sasniegšana. </a:t>
            </a:r>
            <a:endParaRPr lang="lv-LV" sz="3200" b="1" dirty="0"/>
          </a:p>
        </p:txBody>
      </p:sp>
      <p:sp>
        <p:nvSpPr>
          <p:cNvPr id="3" name="Text Placeholder 2"/>
          <p:cNvSpPr>
            <a:spLocks noGrp="1"/>
          </p:cNvSpPr>
          <p:nvPr>
            <p:ph type="body" idx="1"/>
          </p:nvPr>
        </p:nvSpPr>
        <p:spPr>
          <a:xfrm>
            <a:off x="839788" y="914400"/>
            <a:ext cx="5157787" cy="766763"/>
          </a:xfrm>
        </p:spPr>
        <p:txBody>
          <a:bodyPr/>
          <a:lstStyle/>
          <a:p>
            <a:pPr algn="ctr"/>
            <a:r>
              <a:rPr lang="lv-LV" dirty="0" smtClean="0"/>
              <a:t>2016./17.māc. g.</a:t>
            </a:r>
            <a:endParaRPr lang="lv-LV" dirty="0"/>
          </a:p>
        </p:txBody>
      </p:sp>
      <p:sp>
        <p:nvSpPr>
          <p:cNvPr id="5" name="Text Placeholder 4"/>
          <p:cNvSpPr>
            <a:spLocks noGrp="1"/>
          </p:cNvSpPr>
          <p:nvPr>
            <p:ph type="body" sz="quarter" idx="3"/>
          </p:nvPr>
        </p:nvSpPr>
        <p:spPr>
          <a:xfrm>
            <a:off x="6172200" y="914400"/>
            <a:ext cx="5183188" cy="766763"/>
          </a:xfrm>
        </p:spPr>
        <p:txBody>
          <a:bodyPr>
            <a:normAutofit/>
          </a:bodyPr>
          <a:lstStyle/>
          <a:p>
            <a:pPr algn="ctr"/>
            <a:r>
              <a:rPr lang="lv-LV" dirty="0" smtClean="0"/>
              <a:t>2017./18.māc. g.</a:t>
            </a:r>
            <a:endParaRPr lang="lv-LV" dirty="0"/>
          </a:p>
        </p:txBody>
      </p:sp>
      <p:graphicFrame>
        <p:nvGraphicFramePr>
          <p:cNvPr id="25" name="Content Placeholder 24"/>
          <p:cNvGraphicFramePr>
            <a:graphicFrameLocks noGrp="1"/>
          </p:cNvGraphicFramePr>
          <p:nvPr>
            <p:ph sz="quarter" idx="4"/>
            <p:extLst>
              <p:ext uri="{D42A27DB-BD31-4B8C-83A1-F6EECF244321}">
                <p14:modId xmlns:p14="http://schemas.microsoft.com/office/powerpoint/2010/main" val="3503933181"/>
              </p:ext>
            </p:extLst>
          </p:nvPr>
        </p:nvGraphicFramePr>
        <p:xfrm>
          <a:off x="6176307" y="1815547"/>
          <a:ext cx="5277678" cy="43741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half" idx="2"/>
            <p:extLst>
              <p:ext uri="{D42A27DB-BD31-4B8C-83A1-F6EECF244321}">
                <p14:modId xmlns:p14="http://schemas.microsoft.com/office/powerpoint/2010/main" val="670143468"/>
              </p:ext>
            </p:extLst>
          </p:nvPr>
        </p:nvGraphicFramePr>
        <p:xfrm>
          <a:off x="839788" y="1815548"/>
          <a:ext cx="5157787" cy="43741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7987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03275"/>
          </a:xfrm>
        </p:spPr>
        <p:txBody>
          <a:bodyPr>
            <a:normAutofit fontScale="90000"/>
          </a:bodyPr>
          <a:lstStyle/>
          <a:p>
            <a:pPr algn="ctr"/>
            <a:r>
              <a:rPr lang="lv-LV" sz="3200" b="1" dirty="0" smtClean="0"/>
              <a:t>Mācīšana</a:t>
            </a:r>
            <a:br>
              <a:rPr lang="lv-LV" sz="3200" b="1" dirty="0" smtClean="0"/>
            </a:br>
            <a:r>
              <a:rPr lang="lv-LV" sz="3200" b="1" dirty="0" smtClean="0"/>
              <a:t>Mācību uzdevumu saikne ar reālo dzīvi</a:t>
            </a:r>
            <a:endParaRPr lang="lv-LV" sz="3200" b="1" dirty="0"/>
          </a:p>
        </p:txBody>
      </p:sp>
      <p:sp>
        <p:nvSpPr>
          <p:cNvPr id="3" name="Text Placeholder 2"/>
          <p:cNvSpPr>
            <a:spLocks noGrp="1"/>
          </p:cNvSpPr>
          <p:nvPr>
            <p:ph type="body" idx="1"/>
          </p:nvPr>
        </p:nvSpPr>
        <p:spPr>
          <a:xfrm>
            <a:off x="839788" y="1280161"/>
            <a:ext cx="5157787" cy="660400"/>
          </a:xfrm>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73345631"/>
              </p:ext>
            </p:extLst>
          </p:nvPr>
        </p:nvGraphicFramePr>
        <p:xfrm>
          <a:off x="839788" y="2311400"/>
          <a:ext cx="5157787"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280161"/>
            <a:ext cx="5183188" cy="660400"/>
          </a:xfrm>
        </p:spPr>
        <p:txBody>
          <a:bodyPr/>
          <a:lstStyle/>
          <a:p>
            <a:pPr algn="ctr"/>
            <a:r>
              <a:rPr lang="lv-LV" dirty="0" smtClean="0"/>
              <a:t>2017./18.māc. g.</a:t>
            </a:r>
            <a:endParaRPr lang="lv-LV" dirty="0"/>
          </a:p>
        </p:txBody>
      </p:sp>
      <p:graphicFrame>
        <p:nvGraphicFramePr>
          <p:cNvPr id="18" name="Content Placeholder 17"/>
          <p:cNvGraphicFramePr>
            <a:graphicFrameLocks noGrp="1"/>
          </p:cNvGraphicFramePr>
          <p:nvPr>
            <p:ph sz="quarter" idx="4"/>
            <p:extLst>
              <p:ext uri="{D42A27DB-BD31-4B8C-83A1-F6EECF244321}">
                <p14:modId xmlns:p14="http://schemas.microsoft.com/office/powerpoint/2010/main" val="2109858543"/>
              </p:ext>
            </p:extLst>
          </p:nvPr>
        </p:nvGraphicFramePr>
        <p:xfrm>
          <a:off x="6243638" y="2311400"/>
          <a:ext cx="5183187" cy="38782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2844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br>
              <a:rPr lang="lv-LV" sz="3200" b="1" dirty="0" smtClean="0"/>
            </a:br>
            <a:r>
              <a:rPr lang="lv-LV" sz="3200" b="1" dirty="0" smtClean="0"/>
              <a:t>7.kritērija «Mācību uzdevumu saikne ar reālo dzīvi» analīze</a:t>
            </a:r>
            <a:endParaRPr lang="lv-LV" sz="3200"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lv-LV" dirty="0" smtClean="0"/>
              <a:t>Ievērojams uzlabojums, kas panākts, aktualizējot šo kritēriju individuālās konsultācijās un metodiskajās apvienībās.   </a:t>
            </a:r>
          </a:p>
          <a:p>
            <a:pPr algn="just">
              <a:buFont typeface="Wingdings" panose="05000000000000000000" pitchFamily="2" charset="2"/>
              <a:buChar char="Ø"/>
            </a:pPr>
            <a:r>
              <a:rPr lang="lv-LV" b="1" dirty="0" smtClean="0"/>
              <a:t>80% </a:t>
            </a:r>
            <a:r>
              <a:rPr lang="lv-LV" dirty="0" smtClean="0"/>
              <a:t>gadījumu mācību uzdevumi nodarbībā saistīti ar reālo dzīvi, balstīti uz izglītojamo pieredzi. Izvirzītā problēma nodarbībā saistīta ar reālo dzīvi.</a:t>
            </a:r>
          </a:p>
          <a:p>
            <a:pPr marL="0" indent="0" algn="just">
              <a:buNone/>
            </a:pPr>
            <a:endParaRPr lang="lv-LV" dirty="0" smtClean="0"/>
          </a:p>
          <a:p>
            <a:pPr algn="just">
              <a:buFont typeface="Wingdings" panose="05000000000000000000" pitchFamily="2" charset="2"/>
              <a:buChar char="Ø"/>
            </a:pPr>
            <a:r>
              <a:rPr lang="lv-LV" b="1" dirty="0" smtClean="0"/>
              <a:t>20% </a:t>
            </a:r>
            <a:r>
              <a:rPr lang="lv-LV" dirty="0" smtClean="0"/>
              <a:t>gadījumu mācību uzdevumi daļēji saistīti ar reālo dzīvi, trūkst atbilstošas uzskates. Neizmanto tuvējās apkārtnes iespējas, organizējot nodarbību ārā.</a:t>
            </a:r>
          </a:p>
          <a:p>
            <a:endParaRPr lang="lv-LV" dirty="0"/>
          </a:p>
        </p:txBody>
      </p:sp>
    </p:spTree>
    <p:extLst>
      <p:ext uri="{BB962C8B-B14F-4D97-AF65-F5344CB8AC3E}">
        <p14:creationId xmlns:p14="http://schemas.microsoft.com/office/powerpoint/2010/main" val="2561880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br>
              <a:rPr lang="lv-LV" sz="3200" b="1" dirty="0" smtClean="0"/>
            </a:br>
            <a:r>
              <a:rPr lang="lv-LV" sz="3200" b="1" dirty="0" smtClean="0"/>
              <a:t>7.kritērija «Mācību uzdevumu saikne ar reālo dzīvi» analīze</a:t>
            </a:r>
            <a:endParaRPr lang="lv-LV" sz="3200" dirty="0"/>
          </a:p>
        </p:txBody>
      </p:sp>
      <p:sp>
        <p:nvSpPr>
          <p:cNvPr id="3" name="Content Placeholder 2"/>
          <p:cNvSpPr>
            <a:spLocks noGrp="1"/>
          </p:cNvSpPr>
          <p:nvPr>
            <p:ph idx="1"/>
          </p:nvPr>
        </p:nvSpPr>
        <p:spPr/>
        <p:txBody>
          <a:bodyPr/>
          <a:lstStyle/>
          <a:p>
            <a:pPr marL="0" indent="0">
              <a:buNone/>
            </a:pPr>
            <a:r>
              <a:rPr lang="lv-LV" b="1" dirty="0" smtClean="0"/>
              <a:t>Nepieciešamie uzlabojumi</a:t>
            </a:r>
            <a:r>
              <a:rPr lang="lv-LV" dirty="0" smtClean="0"/>
              <a:t>:</a:t>
            </a:r>
          </a:p>
          <a:p>
            <a:pPr marL="457200" indent="-457200">
              <a:buAutoNum type="arabicPeriod"/>
            </a:pPr>
            <a:r>
              <a:rPr lang="lv-LV" dirty="0" smtClean="0"/>
              <a:t>Tiekties uz maksimālu mācību uzdevumu saikni ar reālo dzīvi.</a:t>
            </a:r>
          </a:p>
          <a:p>
            <a:pPr marL="457200" indent="-457200">
              <a:buAutoNum type="arabicPeriod"/>
            </a:pPr>
            <a:r>
              <a:rPr lang="lv-LV" b="1" dirty="0" smtClean="0"/>
              <a:t>Aktualizēt nodarbības brīvā dabā </a:t>
            </a:r>
            <a:r>
              <a:rPr lang="lv-LV" dirty="0" smtClean="0"/>
              <a:t>saistībā ar atbilstošu tēmu.</a:t>
            </a:r>
          </a:p>
          <a:p>
            <a:pPr marL="0" indent="0">
              <a:buNone/>
            </a:pPr>
            <a:endParaRPr lang="lv-LV" dirty="0"/>
          </a:p>
        </p:txBody>
      </p:sp>
    </p:spTree>
    <p:extLst>
      <p:ext uri="{BB962C8B-B14F-4D97-AF65-F5344CB8AC3E}">
        <p14:creationId xmlns:p14="http://schemas.microsoft.com/office/powerpoint/2010/main" val="275655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840" y="365125"/>
            <a:ext cx="11399520" cy="1325563"/>
          </a:xfrm>
        </p:spPr>
        <p:txBody>
          <a:bodyPr>
            <a:noAutofit/>
          </a:bodyPr>
          <a:lstStyle/>
          <a:p>
            <a:pPr algn="ctr"/>
            <a:r>
              <a:rPr lang="lv-LV" sz="3200" b="1" dirty="0" smtClean="0"/>
              <a:t>Mācīšana</a:t>
            </a:r>
            <a:br>
              <a:rPr lang="lv-LV" sz="3200" b="1" dirty="0" smtClean="0"/>
            </a:br>
            <a:r>
              <a:rPr lang="lv-LV" sz="3200" b="1" dirty="0" smtClean="0"/>
              <a:t>Mācību metožu un paņēmienu atbilstība izvirzīto mērķu sasniegšanai</a:t>
            </a:r>
            <a:endParaRPr lang="lv-LV" sz="3200" b="1" dirty="0"/>
          </a:p>
        </p:txBody>
      </p:sp>
      <p:sp>
        <p:nvSpPr>
          <p:cNvPr id="3" name="Text Placeholder 2"/>
          <p:cNvSpPr>
            <a:spLocks noGrp="1"/>
          </p:cNvSpPr>
          <p:nvPr>
            <p:ph type="body" idx="1"/>
          </p:nvPr>
        </p:nvSpPr>
        <p:spPr/>
        <p:txBody>
          <a:bodyPr/>
          <a:lstStyle/>
          <a:p>
            <a:pPr algn="ctr"/>
            <a:r>
              <a:rPr lang="lv-LV" dirty="0" smtClean="0"/>
              <a:t>2016./17.māc.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419642187"/>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normAutofit/>
          </a:bodyPr>
          <a:lstStyle/>
          <a:p>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1030367910"/>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9881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20" y="375285"/>
            <a:ext cx="11186160" cy="1138555"/>
          </a:xfrm>
        </p:spPr>
        <p:txBody>
          <a:bodyPr>
            <a:normAutofit fontScale="90000"/>
          </a:bodyPr>
          <a:lstStyle/>
          <a:p>
            <a:pPr algn="ctr"/>
            <a:r>
              <a:rPr lang="lv-LV" sz="2800" b="1" dirty="0" smtClean="0"/>
              <a:t>Mācīšana</a:t>
            </a:r>
            <a:br>
              <a:rPr lang="lv-LV" sz="2800" b="1" dirty="0" smtClean="0"/>
            </a:br>
            <a:r>
              <a:rPr lang="lv-LV" sz="2800" b="1" dirty="0" smtClean="0"/>
              <a:t>8. kritērija «Mācību metožu un paņēmienu atbilstība izvirzīto mērķu sasniegšanai» analīze</a:t>
            </a:r>
            <a:endParaRPr lang="lv-LV" sz="2800" dirty="0"/>
          </a:p>
        </p:txBody>
      </p:sp>
      <p:sp>
        <p:nvSpPr>
          <p:cNvPr id="3" name="Content Placeholder 2"/>
          <p:cNvSpPr>
            <a:spLocks noGrp="1"/>
          </p:cNvSpPr>
          <p:nvPr>
            <p:ph idx="1"/>
          </p:nvPr>
        </p:nvSpPr>
        <p:spPr>
          <a:xfrm>
            <a:off x="838200" y="1630837"/>
            <a:ext cx="10515600" cy="4546126"/>
          </a:xfrm>
        </p:spPr>
        <p:txBody>
          <a:bodyPr>
            <a:normAutofit lnSpcReduction="10000"/>
          </a:bodyPr>
          <a:lstStyle/>
          <a:p>
            <a:pPr algn="just">
              <a:buFont typeface="Wingdings" panose="05000000000000000000" pitchFamily="2" charset="2"/>
              <a:buChar char="Ø"/>
            </a:pPr>
            <a:r>
              <a:rPr lang="lv-LV" dirty="0" smtClean="0"/>
              <a:t>Kopumā kritērija vērtējums iepriekšējā līmenī, atspoguļo </a:t>
            </a:r>
            <a:r>
              <a:rPr lang="lv-LV" dirty="0"/>
              <a:t>k</a:t>
            </a:r>
            <a:r>
              <a:rPr lang="lv-LV" dirty="0" smtClean="0"/>
              <a:t>ompetenču pieejas lietojumu mācību saturā.</a:t>
            </a:r>
          </a:p>
          <a:p>
            <a:pPr algn="just">
              <a:buFont typeface="Wingdings" panose="05000000000000000000" pitchFamily="2" charset="2"/>
              <a:buChar char="Ø"/>
            </a:pPr>
            <a:r>
              <a:rPr lang="lv-LV" b="1" dirty="0" smtClean="0"/>
              <a:t>60% </a:t>
            </a:r>
            <a:r>
              <a:rPr lang="lv-LV" dirty="0" smtClean="0"/>
              <a:t>gadījumu mācību metodes un paņēmieni atbilst izvirzīto mērķu sasniegšanai. Izglītojamo darbības aktivizēšanai izmanto grupu darbu, pāru darbu, pētījumus. Ieinteresē ar situāciju analīzi, lomu spēlēm. Domāšanas procesu attīsta ar diskusijām. Iepriekš gūto pieredzi izmanto nodarbības uzdevumu veikšanā.</a:t>
            </a:r>
          </a:p>
          <a:p>
            <a:pPr algn="just">
              <a:buFont typeface="Wingdings" panose="05000000000000000000" pitchFamily="2" charset="2"/>
              <a:buChar char="Ø"/>
            </a:pPr>
            <a:r>
              <a:rPr lang="lv-LV" b="1" dirty="0" smtClean="0"/>
              <a:t>40% </a:t>
            </a:r>
            <a:r>
              <a:rPr lang="lv-LV" dirty="0" smtClean="0"/>
              <a:t>gadījumu mācību metodes un paņēmieni atbilst izvirzīto mērķu sasniegšanai, bet ne vienmēr ir efektīvi izglītojamo aktivitātes uzturēšanai (darbs aplī bez uzskates, kur tiek aptaujāts katra viedoklis par kādu jautājumu)</a:t>
            </a:r>
          </a:p>
          <a:p>
            <a:pPr marL="0" indent="0" algn="just">
              <a:buNone/>
            </a:pPr>
            <a:endParaRPr lang="lv-LV" dirty="0" smtClean="0"/>
          </a:p>
          <a:p>
            <a:endParaRPr lang="lv-LV" dirty="0"/>
          </a:p>
        </p:txBody>
      </p:sp>
    </p:spTree>
    <p:extLst>
      <p:ext uri="{BB962C8B-B14F-4D97-AF65-F5344CB8AC3E}">
        <p14:creationId xmlns:p14="http://schemas.microsoft.com/office/powerpoint/2010/main" val="3486058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9195"/>
          </a:xfrm>
        </p:spPr>
        <p:txBody>
          <a:bodyPr>
            <a:normAutofit fontScale="90000"/>
          </a:bodyPr>
          <a:lstStyle/>
          <a:p>
            <a:pPr algn="ctr"/>
            <a:r>
              <a:rPr lang="lv-LV" sz="2800" b="1" dirty="0" smtClean="0"/>
              <a:t>Mācīšana</a:t>
            </a:r>
            <a:br>
              <a:rPr lang="lv-LV" sz="2800" b="1" dirty="0" smtClean="0"/>
            </a:br>
            <a:r>
              <a:rPr lang="lv-LV" sz="2800" b="1" dirty="0" smtClean="0"/>
              <a:t>8. kritērija «Mācību metožu un paņēmienu atbilstība izvirzīto mērķu sasniegšanai» analīze</a:t>
            </a:r>
            <a:endParaRPr lang="lv-LV" sz="2800" dirty="0"/>
          </a:p>
        </p:txBody>
      </p:sp>
      <p:sp>
        <p:nvSpPr>
          <p:cNvPr id="3" name="Content Placeholder 2"/>
          <p:cNvSpPr>
            <a:spLocks noGrp="1"/>
          </p:cNvSpPr>
          <p:nvPr>
            <p:ph idx="1"/>
          </p:nvPr>
        </p:nvSpPr>
        <p:spPr/>
        <p:txBody>
          <a:bodyPr>
            <a:normAutofit fontScale="92500" lnSpcReduction="20000"/>
          </a:bodyPr>
          <a:lstStyle/>
          <a:p>
            <a:pPr marL="0" indent="0">
              <a:buNone/>
            </a:pPr>
            <a:r>
              <a:rPr lang="lv-LV" b="1" dirty="0" smtClean="0"/>
              <a:t>Nepieciešamie uzlabojumi</a:t>
            </a:r>
            <a:r>
              <a:rPr lang="lv-LV" dirty="0" smtClean="0"/>
              <a:t>:</a:t>
            </a:r>
          </a:p>
          <a:p>
            <a:pPr marL="457200" indent="-457200" algn="just">
              <a:buAutoNum type="arabicPeriod"/>
            </a:pPr>
            <a:endParaRPr lang="lv-LV" dirty="0" smtClean="0"/>
          </a:p>
          <a:p>
            <a:pPr marL="457200" indent="-457200" algn="just">
              <a:buAutoNum type="arabicPeriod"/>
            </a:pPr>
            <a:r>
              <a:rPr lang="lv-LV" dirty="0" smtClean="0"/>
              <a:t>Uzsākt pakāpenisku pāreju uz kompetenču pieeju mācību saturā.</a:t>
            </a:r>
          </a:p>
          <a:p>
            <a:pPr marL="457200" indent="-457200" algn="just">
              <a:buAutoNum type="arabicPeriod"/>
            </a:pPr>
            <a:r>
              <a:rPr lang="lv-LV" dirty="0" smtClean="0"/>
              <a:t>Izvēloties mācību metodi, ņemt vērā izglītojamā iepriekšējo sagatavotību, iepriekš iegūtās prasmes, attiecīgi paredzot lielāku laiku patstāvīgai, radošai darbībai.</a:t>
            </a:r>
          </a:p>
          <a:p>
            <a:pPr marL="457200" indent="-457200" algn="just">
              <a:buAutoNum type="arabicPeriod"/>
            </a:pPr>
            <a:r>
              <a:rPr lang="lv-LV" dirty="0" smtClean="0"/>
              <a:t>Izvēloties mācību metodi un paņēmienu, ņemt vērā nodarbībā apgūstamo mācību saturu un apjomu, izvēloties apakšgrupu darbu, satura diferenciāciju,  lai ļautu izglītojamajiem bez steigas iedziļināties mācību procesā.</a:t>
            </a:r>
          </a:p>
          <a:p>
            <a:pPr marL="0" indent="0" algn="just">
              <a:buNone/>
            </a:pPr>
            <a:r>
              <a:rPr lang="lv-LV" b="1" dirty="0" smtClean="0"/>
              <a:t>Ieteikums. </a:t>
            </a:r>
            <a:r>
              <a:rPr lang="lv-LV" dirty="0" smtClean="0"/>
              <a:t>Nebaidīties izmēģināt jaunas daba metodes, kas, iespējams motivētu izglītojamos aktīvākai darbībai.</a:t>
            </a:r>
          </a:p>
          <a:p>
            <a:endParaRPr lang="lv-LV" dirty="0"/>
          </a:p>
        </p:txBody>
      </p:sp>
    </p:spTree>
    <p:extLst>
      <p:ext uri="{BB962C8B-B14F-4D97-AF65-F5344CB8AC3E}">
        <p14:creationId xmlns:p14="http://schemas.microsoft.com/office/powerpoint/2010/main" val="3671008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45515"/>
          </a:xfrm>
        </p:spPr>
        <p:txBody>
          <a:bodyPr>
            <a:normAutofit fontScale="90000"/>
          </a:bodyPr>
          <a:lstStyle/>
          <a:p>
            <a:pPr algn="ctr"/>
            <a:r>
              <a:rPr lang="lv-LV" sz="3200" b="1" dirty="0" smtClean="0"/>
              <a:t>Mācīšana</a:t>
            </a:r>
            <a:br>
              <a:rPr lang="lv-LV" sz="3200" b="1" dirty="0" smtClean="0"/>
            </a:br>
            <a:r>
              <a:rPr lang="lv-LV" sz="3200" b="1" dirty="0" err="1" smtClean="0"/>
              <a:t>Starppriekšmetu</a:t>
            </a:r>
            <a:r>
              <a:rPr lang="lv-LV" sz="3200" b="1" dirty="0" smtClean="0"/>
              <a:t> saiknes nodrošinājums</a:t>
            </a:r>
            <a:endParaRPr lang="lv-LV" sz="3200" b="1" dirty="0"/>
          </a:p>
        </p:txBody>
      </p:sp>
      <p:sp>
        <p:nvSpPr>
          <p:cNvPr id="3" name="Text Placeholder 2"/>
          <p:cNvSpPr>
            <a:spLocks noGrp="1"/>
          </p:cNvSpPr>
          <p:nvPr>
            <p:ph type="body" idx="1"/>
          </p:nvPr>
        </p:nvSpPr>
        <p:spPr>
          <a:xfrm>
            <a:off x="839788" y="1452881"/>
            <a:ext cx="5157787" cy="843280"/>
          </a:xfrm>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63500829"/>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452880"/>
            <a:ext cx="5183188" cy="843281"/>
          </a:xfrm>
        </p:spPr>
        <p:txBody>
          <a:bodyPr/>
          <a:lstStyle/>
          <a:p>
            <a:pPr algn="ctr"/>
            <a:r>
              <a:rPr lang="lv-LV" dirty="0" smtClean="0"/>
              <a:t>2017./18.māc.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522275046"/>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627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a:bodyPr>
          <a:lstStyle/>
          <a:p>
            <a:pPr algn="ctr"/>
            <a:r>
              <a:rPr lang="lv-LV" sz="3200" b="1" dirty="0" smtClean="0"/>
              <a:t>Mācīšana</a:t>
            </a:r>
            <a:br>
              <a:rPr lang="lv-LV" sz="3200" b="1" dirty="0" smtClean="0"/>
            </a:br>
            <a:r>
              <a:rPr lang="lv-LV" sz="3200" b="1" dirty="0" smtClean="0"/>
              <a:t>9. kritērija «</a:t>
            </a:r>
            <a:r>
              <a:rPr lang="lv-LV" sz="3200" b="1" dirty="0" err="1" smtClean="0"/>
              <a:t>Starppriekšmetu</a:t>
            </a:r>
            <a:r>
              <a:rPr lang="lv-LV" sz="3200" b="1" dirty="0" smtClean="0"/>
              <a:t> saiknes nodrošinājums» analīze</a:t>
            </a:r>
            <a:endParaRPr lang="lv-LV" sz="3200" dirty="0"/>
          </a:p>
        </p:txBody>
      </p:sp>
      <p:sp>
        <p:nvSpPr>
          <p:cNvPr id="3" name="Content Placeholder 2"/>
          <p:cNvSpPr>
            <a:spLocks noGrp="1"/>
          </p:cNvSpPr>
          <p:nvPr>
            <p:ph idx="1"/>
          </p:nvPr>
        </p:nvSpPr>
        <p:spPr>
          <a:xfrm>
            <a:off x="838200" y="1534160"/>
            <a:ext cx="10515600" cy="4642803"/>
          </a:xfrm>
        </p:spPr>
        <p:txBody>
          <a:bodyPr/>
          <a:lstStyle/>
          <a:p>
            <a:pPr algn="just">
              <a:buFont typeface="Wingdings" panose="05000000000000000000" pitchFamily="2" charset="2"/>
              <a:buChar char="Ø"/>
            </a:pPr>
            <a:r>
              <a:rPr lang="lv-LV" dirty="0" smtClean="0"/>
              <a:t>Kopumā vērtējums kritērijā uzlabojies. Palielinājusies izpratne par integrācijas būtību.</a:t>
            </a:r>
          </a:p>
          <a:p>
            <a:pPr algn="just">
              <a:buFont typeface="Wingdings" panose="05000000000000000000" pitchFamily="2" charset="2"/>
              <a:buChar char="Ø"/>
            </a:pPr>
            <a:r>
              <a:rPr lang="lv-LV" b="1" dirty="0" smtClean="0"/>
              <a:t>65% </a:t>
            </a:r>
            <a:r>
              <a:rPr lang="lv-LV" dirty="0" smtClean="0"/>
              <a:t>gadījumu nodarbības sākumā izvirzīta problēma, kuru, integrējot dažādus mācību priekšmetus, izglītojamie atrisina. Mācību process norit jēgpilni, izglītojamie ir motivēti, jo apzinās, kādēļ veic konkrētos mācību uzdevumus.</a:t>
            </a:r>
          </a:p>
          <a:p>
            <a:pPr algn="just">
              <a:buFont typeface="Wingdings" panose="05000000000000000000" pitchFamily="2" charset="2"/>
              <a:buChar char="Ø"/>
            </a:pPr>
            <a:r>
              <a:rPr lang="lv-LV" b="1" dirty="0" smtClean="0"/>
              <a:t>35% </a:t>
            </a:r>
            <a:r>
              <a:rPr lang="lv-LV" dirty="0" smtClean="0"/>
              <a:t>gadījumu nodarbības sākumā izvirza problēmu, kuru risina nodarbības pirmajā daļā, integrējot vairākus mācību priekšmetus. Nodarbības otrajā daļā, mācību darbību organizējot pie galdiem, izglītojamie veic kādu radošu darbu vai izpilda darba lapu, kura ir kā atsevišķa daļa un nav saistīta ar problēmas risinājumu.</a:t>
            </a:r>
          </a:p>
          <a:p>
            <a:pPr marL="0" indent="0" algn="just">
              <a:buNone/>
            </a:pPr>
            <a:endParaRPr lang="lv-LV" dirty="0" smtClean="0"/>
          </a:p>
          <a:p>
            <a:endParaRPr lang="lv-LV" dirty="0"/>
          </a:p>
        </p:txBody>
      </p:sp>
    </p:spTree>
    <p:extLst>
      <p:ext uri="{BB962C8B-B14F-4D97-AF65-F5344CB8AC3E}">
        <p14:creationId xmlns:p14="http://schemas.microsoft.com/office/powerpoint/2010/main" val="2125897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4555"/>
          </a:xfrm>
        </p:spPr>
        <p:txBody>
          <a:bodyPr>
            <a:noAutofit/>
          </a:bodyPr>
          <a:lstStyle/>
          <a:p>
            <a:pPr algn="ctr"/>
            <a:r>
              <a:rPr lang="lv-LV" sz="3200" b="1" dirty="0" smtClean="0"/>
              <a:t>Mācīšana</a:t>
            </a:r>
            <a:br>
              <a:rPr lang="lv-LV" sz="3200" b="1" dirty="0" smtClean="0"/>
            </a:br>
            <a:r>
              <a:rPr lang="lv-LV" sz="3200" b="1" dirty="0" smtClean="0"/>
              <a:t>9. kritērija «</a:t>
            </a:r>
            <a:r>
              <a:rPr lang="lv-LV" sz="3200" b="1" dirty="0" err="1" smtClean="0"/>
              <a:t>Starppriekšmetu</a:t>
            </a:r>
            <a:r>
              <a:rPr lang="lv-LV" sz="3200" b="1" dirty="0" smtClean="0"/>
              <a:t> saiknes nodrošinājums» analīze</a:t>
            </a:r>
            <a:endParaRPr lang="lv-LV" sz="3200" dirty="0"/>
          </a:p>
        </p:txBody>
      </p:sp>
      <p:sp>
        <p:nvSpPr>
          <p:cNvPr id="3" name="Content Placeholder 2"/>
          <p:cNvSpPr>
            <a:spLocks noGrp="1"/>
          </p:cNvSpPr>
          <p:nvPr>
            <p:ph idx="1"/>
          </p:nvPr>
        </p:nvSpPr>
        <p:spPr>
          <a:xfrm>
            <a:off x="838200" y="1571624"/>
            <a:ext cx="10515600" cy="4697095"/>
          </a:xfrm>
        </p:spPr>
        <p:txBody>
          <a:bodyPr/>
          <a:lstStyle/>
          <a:p>
            <a:pPr marL="0" indent="0">
              <a:buNone/>
            </a:pPr>
            <a:r>
              <a:rPr lang="lv-LV" b="1" dirty="0" smtClean="0"/>
              <a:t>Nepieciešamie uzlabojumi</a:t>
            </a:r>
            <a:r>
              <a:rPr lang="lv-LV" dirty="0" smtClean="0"/>
              <a:t>:</a:t>
            </a:r>
          </a:p>
          <a:p>
            <a:pPr marL="457200" indent="-457200">
              <a:buAutoNum type="arabicPeriod"/>
            </a:pPr>
            <a:r>
              <a:rPr lang="lv-LV" dirty="0" smtClean="0"/>
              <a:t>Katrai nodarbībai izvirzīt problēmu, kuru caur vairāku mācību priekšmetu integrāciju atrisināt. Katrs nodarbības uzdevums jāplāno ar domu, ko tas dos problēmas risinājumā.</a:t>
            </a:r>
          </a:p>
          <a:p>
            <a:pPr marL="457200" indent="-457200">
              <a:buAutoNum type="arabicPeriod"/>
            </a:pPr>
            <a:r>
              <a:rPr lang="lv-LV" dirty="0" smtClean="0"/>
              <a:t>Meklēt saikni starp nodarbības teorētisko daļu un praktisko daļu. Darba lapas izmantot prasmju diagnosticēšanai.</a:t>
            </a:r>
          </a:p>
          <a:p>
            <a:pPr marL="457200" indent="-457200">
              <a:buAutoNum type="arabicPeriod"/>
            </a:pPr>
            <a:r>
              <a:rPr lang="lv-LV" dirty="0" smtClean="0"/>
              <a:t>Tēmas rotaļnodarbībai izvēlēties atbilstoši izglītojamo interesēm, resursu pieejamībai, aktualitātei.</a:t>
            </a:r>
          </a:p>
          <a:p>
            <a:endParaRPr lang="lv-LV" dirty="0"/>
          </a:p>
        </p:txBody>
      </p:sp>
    </p:spTree>
    <p:extLst>
      <p:ext uri="{BB962C8B-B14F-4D97-AF65-F5344CB8AC3E}">
        <p14:creationId xmlns:p14="http://schemas.microsoft.com/office/powerpoint/2010/main" val="979317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br>
              <a:rPr lang="lv-LV" sz="3200" b="1" dirty="0" smtClean="0"/>
            </a:br>
            <a:r>
              <a:rPr lang="lv-LV" sz="3200" b="1" dirty="0" smtClean="0"/>
              <a:t>Individuālās pieejas nodrošinājums</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23980896"/>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50032843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041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8301"/>
          </a:xfrm>
        </p:spPr>
        <p:txBody>
          <a:bodyPr/>
          <a:lstStyle/>
          <a:p>
            <a:pPr algn="ctr"/>
            <a:r>
              <a:rPr lang="lv-LV" dirty="0" smtClean="0"/>
              <a:t>Mācīšana</a:t>
            </a:r>
            <a:endParaRPr lang="lv-LV" dirty="0"/>
          </a:p>
        </p:txBody>
      </p:sp>
      <p:sp>
        <p:nvSpPr>
          <p:cNvPr id="3" name="Content Placeholder 2"/>
          <p:cNvSpPr>
            <a:spLocks noGrp="1"/>
          </p:cNvSpPr>
          <p:nvPr>
            <p:ph idx="1"/>
          </p:nvPr>
        </p:nvSpPr>
        <p:spPr>
          <a:xfrm>
            <a:off x="838200" y="980661"/>
            <a:ext cx="10515600" cy="5196302"/>
          </a:xfrm>
        </p:spPr>
        <p:txBody>
          <a:bodyPr>
            <a:normAutofit lnSpcReduction="10000"/>
          </a:bodyPr>
          <a:lstStyle/>
          <a:p>
            <a:pPr marL="0" indent="0" algn="just">
              <a:buNone/>
            </a:pPr>
            <a:r>
              <a:rPr lang="lv-LV" b="1" dirty="0" smtClean="0"/>
              <a:t>1.kritērija  «Nodarbības mērķu un uzdevumu skaidrība un to sasniegšana» analīze</a:t>
            </a:r>
          </a:p>
          <a:p>
            <a:pPr algn="just">
              <a:buFont typeface="Wingdings" panose="05000000000000000000" pitchFamily="2" charset="2"/>
              <a:buChar char="Ø"/>
            </a:pPr>
            <a:r>
              <a:rPr lang="lv-LV" dirty="0" smtClean="0"/>
              <a:t>Veiktais izskaidrojošais darbs ar pedagogiem, individuālas konsultācijas sekmējušas  izpratni par mērķu un uzdevumu saistību.</a:t>
            </a:r>
          </a:p>
          <a:p>
            <a:pPr algn="just">
              <a:buFont typeface="Wingdings" panose="05000000000000000000" pitchFamily="2" charset="2"/>
              <a:buChar char="Ø"/>
            </a:pPr>
            <a:r>
              <a:rPr lang="lv-LV" b="1" dirty="0" smtClean="0"/>
              <a:t>65% </a:t>
            </a:r>
            <a:r>
              <a:rPr lang="lv-LV" dirty="0" smtClean="0"/>
              <a:t>gadījumos nodarbības mērķis sakrīt ar nodarbības dominanti. Ir izvirzīta problēma, kuru, integrējot dažādus mācību priekšmetus, nodarbības gaitā atrisina. Uzdevumi atbilstoši vecumposmam un integrētajiem mācību priekšmetiem.</a:t>
            </a:r>
          </a:p>
          <a:p>
            <a:pPr algn="just">
              <a:buFont typeface="Wingdings" panose="05000000000000000000" pitchFamily="2" charset="2"/>
              <a:buChar char="Ø"/>
            </a:pPr>
            <a:r>
              <a:rPr lang="lv-LV" b="1" dirty="0" smtClean="0"/>
              <a:t>35% </a:t>
            </a:r>
            <a:r>
              <a:rPr lang="lv-LV" dirty="0" smtClean="0"/>
              <a:t>gadījumos nodarbības mērķis sakrīt ar nodarbības dominanti. Ir izvirzīta problēma, bet nodarbības gaitā tās risinājums nav konsekvents. Reizēm realizētie mācību uzdevumi neattiecas uz plānā norādīto integrējamo mācību priekšmetu. Uzdevumi atbilstoši vecumposmam.</a:t>
            </a:r>
          </a:p>
          <a:p>
            <a:pPr marL="0" indent="0" algn="just">
              <a:buNone/>
            </a:pPr>
            <a:endParaRPr lang="lv-LV" dirty="0" smtClean="0"/>
          </a:p>
          <a:p>
            <a:pPr>
              <a:buFont typeface="Wingdings" panose="05000000000000000000" pitchFamily="2" charset="2"/>
              <a:buChar char="Ø"/>
            </a:pPr>
            <a:endParaRPr lang="lv-LV" dirty="0" smtClean="0"/>
          </a:p>
          <a:p>
            <a:endParaRPr lang="lv-LV" dirty="0"/>
          </a:p>
        </p:txBody>
      </p:sp>
    </p:spTree>
    <p:extLst>
      <p:ext uri="{BB962C8B-B14F-4D97-AF65-F5344CB8AC3E}">
        <p14:creationId xmlns:p14="http://schemas.microsoft.com/office/powerpoint/2010/main" val="1260980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5515"/>
          </a:xfrm>
        </p:spPr>
        <p:txBody>
          <a:bodyPr>
            <a:normAutofit fontScale="90000"/>
          </a:bodyPr>
          <a:lstStyle/>
          <a:p>
            <a:pPr algn="ctr"/>
            <a:r>
              <a:rPr lang="lv-LV" sz="3200" b="1" dirty="0" smtClean="0"/>
              <a:t>Mācīšana</a:t>
            </a:r>
            <a:br>
              <a:rPr lang="lv-LV" sz="3200" b="1" dirty="0" smtClean="0"/>
            </a:br>
            <a:r>
              <a:rPr lang="lv-LV" sz="3200" b="1" dirty="0" smtClean="0"/>
              <a:t>10.kritērija «Individuālās pieejas nodrošinājums» analīze</a:t>
            </a:r>
            <a:endParaRPr lang="lv-LV" sz="3200" dirty="0"/>
          </a:p>
        </p:txBody>
      </p:sp>
      <p:sp>
        <p:nvSpPr>
          <p:cNvPr id="3" name="Content Placeholder 2"/>
          <p:cNvSpPr>
            <a:spLocks noGrp="1"/>
          </p:cNvSpPr>
          <p:nvPr>
            <p:ph idx="1"/>
          </p:nvPr>
        </p:nvSpPr>
        <p:spPr>
          <a:xfrm>
            <a:off x="838200" y="1412240"/>
            <a:ext cx="10515600" cy="4764723"/>
          </a:xfrm>
        </p:spPr>
        <p:txBody>
          <a:bodyPr/>
          <a:lstStyle/>
          <a:p>
            <a:pPr algn="just">
              <a:buFont typeface="Wingdings" panose="05000000000000000000" pitchFamily="2" charset="2"/>
              <a:buChar char="Ø"/>
            </a:pPr>
            <a:r>
              <a:rPr lang="lv-LV" dirty="0" smtClean="0"/>
              <a:t>Ieviešot kompetenču pieejā balstītu saturu, uzlabojies individuālās pieejas nodrošinājums.</a:t>
            </a:r>
          </a:p>
          <a:p>
            <a:pPr algn="just">
              <a:buFont typeface="Wingdings" panose="05000000000000000000" pitchFamily="2" charset="2"/>
              <a:buChar char="Ø"/>
            </a:pPr>
            <a:r>
              <a:rPr lang="lv-LV" b="1" dirty="0" smtClean="0"/>
              <a:t>50% </a:t>
            </a:r>
            <a:r>
              <a:rPr lang="lv-LV" dirty="0" smtClean="0"/>
              <a:t>gadījumu individuālā pieeja organizēta pēc būtības, mācību centros paredzot atsevišķus uzdevumus izglītojamajam atbilstoši viņa spēju un prasmju līmenim,</a:t>
            </a:r>
          </a:p>
          <a:p>
            <a:pPr algn="just">
              <a:buFont typeface="Wingdings" panose="05000000000000000000" pitchFamily="2" charset="2"/>
              <a:buChar char="Ø"/>
            </a:pPr>
            <a:r>
              <a:rPr lang="lv-LV" b="1" dirty="0" smtClean="0"/>
              <a:t>50% </a:t>
            </a:r>
            <a:r>
              <a:rPr lang="lv-LV" dirty="0" smtClean="0"/>
              <a:t>gadījumu var uzskatīt par tradicionālu individuālu pieeju, ļaujot katram izglītojamajam izteikties nodarbībā, sniedzot individuālu atbalstu praktisko uzdevumu laikā.</a:t>
            </a:r>
          </a:p>
          <a:p>
            <a:pPr marL="0" indent="0" algn="just">
              <a:buNone/>
            </a:pPr>
            <a:endParaRPr lang="lv-LV" dirty="0" smtClean="0"/>
          </a:p>
          <a:p>
            <a:endParaRPr lang="lv-LV" dirty="0"/>
          </a:p>
        </p:txBody>
      </p:sp>
    </p:spTree>
    <p:extLst>
      <p:ext uri="{BB962C8B-B14F-4D97-AF65-F5344CB8AC3E}">
        <p14:creationId xmlns:p14="http://schemas.microsoft.com/office/powerpoint/2010/main" val="1557358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br>
              <a:rPr lang="lv-LV" sz="3200" b="1" dirty="0" smtClean="0"/>
            </a:br>
            <a:r>
              <a:rPr lang="lv-LV" sz="3200" b="1" dirty="0" smtClean="0"/>
              <a:t>10.kritērija «Individuālās pieejas nodrošinājums» analīze</a:t>
            </a:r>
            <a:endParaRPr lang="lv-LV" sz="3200" dirty="0"/>
          </a:p>
        </p:txBody>
      </p:sp>
      <p:sp>
        <p:nvSpPr>
          <p:cNvPr id="3" name="Content Placeholder 2"/>
          <p:cNvSpPr>
            <a:spLocks noGrp="1"/>
          </p:cNvSpPr>
          <p:nvPr>
            <p:ph idx="1"/>
          </p:nvPr>
        </p:nvSpPr>
        <p:spPr/>
        <p:txBody>
          <a:bodyPr/>
          <a:lstStyle/>
          <a:p>
            <a:pPr marL="0" indent="0">
              <a:buNone/>
            </a:pPr>
            <a:r>
              <a:rPr lang="lv-LV" b="1" dirty="0" smtClean="0"/>
              <a:t>Nepieciešamie uzlabojumi:</a:t>
            </a:r>
          </a:p>
          <a:p>
            <a:pPr marL="457200" indent="-457200">
              <a:buAutoNum type="arabicPeriod"/>
            </a:pPr>
            <a:r>
              <a:rPr lang="lv-LV" dirty="0" smtClean="0"/>
              <a:t>Pēc iespējas maksimāli plānot un realizēt  individuālo pieeju pēc būtības, atbilstoši katra izglītojamā spējām un prasmēm.</a:t>
            </a:r>
          </a:p>
          <a:p>
            <a:pPr marL="457200" indent="-457200">
              <a:buAutoNum type="arabicPeriod"/>
            </a:pPr>
            <a:r>
              <a:rPr lang="lv-LV" dirty="0" smtClean="0"/>
              <a:t>Izmantot apakšgrupu darbu individuālās pieejas nodrošināšanā jaunākajās grupās.</a:t>
            </a:r>
          </a:p>
          <a:p>
            <a:pPr marL="457200" indent="-457200">
              <a:buAutoNum type="arabicPeriod"/>
            </a:pPr>
            <a:r>
              <a:rPr lang="lv-LV" dirty="0" smtClean="0"/>
              <a:t>Pakāpeniski realizēt kompetenču pieeju mācību saturā, ņemot vērā katra izglītojamā individualitāti un individuālo pieredzi.</a:t>
            </a:r>
          </a:p>
          <a:p>
            <a:endParaRPr lang="lv-LV" dirty="0"/>
          </a:p>
        </p:txBody>
      </p:sp>
    </p:spTree>
    <p:extLst>
      <p:ext uri="{BB962C8B-B14F-4D97-AF65-F5344CB8AC3E}">
        <p14:creationId xmlns:p14="http://schemas.microsoft.com/office/powerpoint/2010/main" val="913271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75995"/>
          </a:xfrm>
        </p:spPr>
        <p:txBody>
          <a:bodyPr>
            <a:normAutofit/>
          </a:bodyPr>
          <a:lstStyle/>
          <a:p>
            <a:pPr algn="ctr"/>
            <a:r>
              <a:rPr lang="lv-LV" sz="2800" b="1" dirty="0" smtClean="0"/>
              <a:t>Mācīšana</a:t>
            </a:r>
            <a:br>
              <a:rPr lang="lv-LV" sz="2800" b="1" dirty="0" smtClean="0"/>
            </a:br>
            <a:r>
              <a:rPr lang="lv-LV" sz="2800" b="1" dirty="0" smtClean="0"/>
              <a:t>Mācību līdzekļu un materiālu izmantojums izvirzīto mērķu sasniegšanai</a:t>
            </a:r>
            <a:endParaRPr lang="lv-LV" sz="28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441015483"/>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966487385"/>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314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Mācīšana</a:t>
            </a:r>
            <a:br>
              <a:rPr lang="lv-LV" sz="3200" b="1" dirty="0"/>
            </a:br>
            <a:r>
              <a:rPr lang="lv-LV" sz="3200" b="1" dirty="0" smtClean="0"/>
              <a:t>11. kritērija «Mācību </a:t>
            </a:r>
            <a:r>
              <a:rPr lang="lv-LV" sz="3200" b="1" dirty="0"/>
              <a:t>līdzekļu un materiālu izmantojums izvirzīto mērķu </a:t>
            </a:r>
            <a:r>
              <a:rPr lang="lv-LV" sz="3200" b="1" dirty="0" smtClean="0"/>
              <a:t>sasniegšanai» analīze</a:t>
            </a:r>
            <a:endParaRPr lang="lv-LV" sz="3200"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lv-LV" b="1" dirty="0" smtClean="0"/>
              <a:t>100% </a:t>
            </a:r>
            <a:r>
              <a:rPr lang="lv-LV" dirty="0"/>
              <a:t>gadījumu </a:t>
            </a:r>
            <a:r>
              <a:rPr lang="lv-LV" dirty="0" smtClean="0"/>
              <a:t>atklātajās nodarbībās mācību </a:t>
            </a:r>
            <a:r>
              <a:rPr lang="lv-LV" dirty="0"/>
              <a:t>līdzekļu un materiālu izmantojums atbilstošs mērķu sasniegšanai. Materiāls pieejams katram izglītojamajam, lai var darboties vienlaicīgi visa grupa. </a:t>
            </a:r>
            <a:r>
              <a:rPr lang="lv-LV" dirty="0" err="1"/>
              <a:t>Pašgatavots</a:t>
            </a:r>
            <a:r>
              <a:rPr lang="lv-LV" dirty="0"/>
              <a:t> materiāls īpaši attiecīgajai nodarbībai. Estētisks, daudzveidīgs.</a:t>
            </a:r>
          </a:p>
          <a:p>
            <a:pPr marL="0" indent="0" algn="just">
              <a:buNone/>
            </a:pPr>
            <a:r>
              <a:rPr lang="lv-LV" b="1" dirty="0" smtClean="0"/>
              <a:t>Ieteikums </a:t>
            </a:r>
            <a:r>
              <a:rPr lang="lv-LV" dirty="0" smtClean="0"/>
              <a:t>aktualizēt āra nodarbības, kurās pieejami mācību materiāli autentiskā vidē.</a:t>
            </a:r>
            <a:endParaRPr lang="lv-LV" dirty="0"/>
          </a:p>
          <a:p>
            <a:endParaRPr lang="lv-LV" dirty="0"/>
          </a:p>
        </p:txBody>
      </p:sp>
    </p:spTree>
    <p:extLst>
      <p:ext uri="{BB962C8B-B14F-4D97-AF65-F5344CB8AC3E}">
        <p14:creationId xmlns:p14="http://schemas.microsoft.com/office/powerpoint/2010/main" val="3847527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Mācīšana</a:t>
            </a:r>
            <a:br>
              <a:rPr lang="lv-LV" sz="3200" b="1" dirty="0"/>
            </a:br>
            <a:r>
              <a:rPr lang="lv-LV" sz="3200" b="1" dirty="0"/>
              <a:t>11. kritērija «Mācību līdzekļu un materiālu izmantojums izvirzīto mērķu sasniegšanai» analīze</a:t>
            </a:r>
            <a:endParaRPr lang="lv-LV" sz="3200" dirty="0"/>
          </a:p>
        </p:txBody>
      </p:sp>
      <p:sp>
        <p:nvSpPr>
          <p:cNvPr id="3" name="Content Placeholder 2"/>
          <p:cNvSpPr>
            <a:spLocks noGrp="1"/>
          </p:cNvSpPr>
          <p:nvPr>
            <p:ph idx="1"/>
          </p:nvPr>
        </p:nvSpPr>
        <p:spPr/>
        <p:txBody>
          <a:bodyPr/>
          <a:lstStyle/>
          <a:p>
            <a:pPr marL="0" indent="0" algn="just">
              <a:buNone/>
            </a:pPr>
            <a:r>
              <a:rPr lang="lv-LV" b="1" dirty="0"/>
              <a:t>Nepieciešamie uzlabojumi:</a:t>
            </a:r>
          </a:p>
          <a:p>
            <a:pPr marL="457200" indent="-457200" algn="just">
              <a:buAutoNum type="arabicPeriod"/>
            </a:pPr>
            <a:r>
              <a:rPr lang="lv-LV" dirty="0" smtClean="0"/>
              <a:t>Turpināt </a:t>
            </a:r>
            <a:r>
              <a:rPr lang="lv-LV" dirty="0"/>
              <a:t>m</a:t>
            </a:r>
            <a:r>
              <a:rPr lang="lv-LV" dirty="0" smtClean="0"/>
              <a:t>ācību </a:t>
            </a:r>
            <a:r>
              <a:rPr lang="lv-LV" dirty="0"/>
              <a:t>līdzekļus un materiālus izvēlēties mērķtiecīgi, paredzot </a:t>
            </a:r>
            <a:r>
              <a:rPr lang="lv-LV" b="1" dirty="0"/>
              <a:t>katram izglītojamajiem </a:t>
            </a:r>
            <a:r>
              <a:rPr lang="lv-LV" dirty="0"/>
              <a:t>atbilstošu materiālu, caur kuru iespējams realizēt arī diferencētu pieeju mācību procesā.</a:t>
            </a:r>
          </a:p>
          <a:p>
            <a:pPr marL="457200" indent="-457200" algn="just">
              <a:buAutoNum type="arabicPeriod"/>
            </a:pPr>
            <a:r>
              <a:rPr lang="lv-LV" dirty="0"/>
              <a:t>Izzinošās, jaunu zināšanu sniegšanas nodarbībās lietot uzskati, lai efektīvāk sasniegtu izvirzīto mērķi.</a:t>
            </a:r>
          </a:p>
          <a:p>
            <a:r>
              <a:rPr lang="lv-LV" b="1" dirty="0"/>
              <a:t>Ieteikums </a:t>
            </a:r>
            <a:r>
              <a:rPr lang="lv-LV" dirty="0"/>
              <a:t>aktualizēt āra nodarbības, kurās pieejami mācību materiāli autentiskā vidē.</a:t>
            </a:r>
          </a:p>
          <a:p>
            <a:endParaRPr lang="lv-LV" dirty="0"/>
          </a:p>
        </p:txBody>
      </p:sp>
    </p:spTree>
    <p:extLst>
      <p:ext uri="{BB962C8B-B14F-4D97-AF65-F5344CB8AC3E}">
        <p14:creationId xmlns:p14="http://schemas.microsoft.com/office/powerpoint/2010/main" val="1889834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 y="365125"/>
            <a:ext cx="11424621" cy="1325563"/>
          </a:xfrm>
        </p:spPr>
        <p:txBody>
          <a:bodyPr>
            <a:noAutofit/>
          </a:bodyPr>
          <a:lstStyle/>
          <a:p>
            <a:pPr algn="ctr"/>
            <a:r>
              <a:rPr lang="lv-LV" sz="3200" b="1" dirty="0" smtClean="0"/>
              <a:t>Mācīšana</a:t>
            </a:r>
            <a:br>
              <a:rPr lang="lv-LV" sz="3200" b="1" dirty="0" smtClean="0"/>
            </a:br>
            <a:r>
              <a:rPr lang="lv-LV" sz="3200" b="1" dirty="0" smtClean="0"/>
              <a:t>Materiāltehnisko līdzekļu izmantojums izvirzīto mērķu sasniegšanai</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892849570"/>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4060941591"/>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14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Mācīšana</a:t>
            </a:r>
            <a:br>
              <a:rPr lang="lv-LV" sz="3200" b="1" dirty="0"/>
            </a:br>
            <a:r>
              <a:rPr lang="lv-LV" sz="3200" b="1" dirty="0" smtClean="0"/>
              <a:t>12. kritērija «Materiāltehnisko </a:t>
            </a:r>
            <a:r>
              <a:rPr lang="lv-LV" sz="3200" b="1" dirty="0"/>
              <a:t>līdzekļu izmantojums izvirzīto mērķu </a:t>
            </a:r>
            <a:r>
              <a:rPr lang="lv-LV" sz="3200" b="1" dirty="0" smtClean="0"/>
              <a:t>sasniegšanai» analīze</a:t>
            </a:r>
            <a:endParaRPr lang="lv-LV" sz="3200"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lv-LV" dirty="0" smtClean="0"/>
              <a:t>Salīdzinājumā ar iepriekšējo mācību gadu, materiāltehnisko līdzekļu pielietojums palicis iepriekšējā līmenī,</a:t>
            </a:r>
          </a:p>
          <a:p>
            <a:pPr algn="just">
              <a:buFont typeface="Wingdings" panose="05000000000000000000" pitchFamily="2" charset="2"/>
              <a:buChar char="Ø"/>
            </a:pPr>
            <a:r>
              <a:rPr lang="lv-LV" b="1" dirty="0" smtClean="0"/>
              <a:t>20% </a:t>
            </a:r>
            <a:r>
              <a:rPr lang="lv-LV" dirty="0"/>
              <a:t>gadījumu materiāltehniskie līdzekļi izmantoti jēgpilni, mērķtiecīgi un nodarbībā sasniegts vēlamais rezultāts.</a:t>
            </a:r>
          </a:p>
          <a:p>
            <a:pPr algn="just">
              <a:buFont typeface="Wingdings" panose="05000000000000000000" pitchFamily="2" charset="2"/>
              <a:buChar char="Ø"/>
            </a:pPr>
            <a:r>
              <a:rPr lang="lv-LV" b="1" dirty="0" smtClean="0"/>
              <a:t>10% </a:t>
            </a:r>
            <a:r>
              <a:rPr lang="lv-LV" dirty="0"/>
              <a:t>gadījumu materiāltehnisko līdzekļi ir izmantoti nodarbībā, tie nav traucējuši, bet nav arī bijis būtiskas nozīmes mērķa sasniegšanā.</a:t>
            </a:r>
          </a:p>
          <a:p>
            <a:pPr algn="just">
              <a:buFont typeface="Wingdings" panose="05000000000000000000" pitchFamily="2" charset="2"/>
              <a:buChar char="Ø"/>
            </a:pPr>
            <a:r>
              <a:rPr lang="lv-LV" b="1" dirty="0" smtClean="0"/>
              <a:t>70% </a:t>
            </a:r>
            <a:r>
              <a:rPr lang="lv-LV" dirty="0"/>
              <a:t>gadījumu </a:t>
            </a:r>
            <a:r>
              <a:rPr lang="lv-LV" dirty="0" smtClean="0"/>
              <a:t> materiāltehniskos līdzekļus  neizmanto.</a:t>
            </a:r>
            <a:endParaRPr lang="lv-LV" dirty="0"/>
          </a:p>
          <a:p>
            <a:endParaRPr lang="lv-LV" dirty="0"/>
          </a:p>
        </p:txBody>
      </p:sp>
    </p:spTree>
    <p:extLst>
      <p:ext uri="{BB962C8B-B14F-4D97-AF65-F5344CB8AC3E}">
        <p14:creationId xmlns:p14="http://schemas.microsoft.com/office/powerpoint/2010/main" val="445635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Mācīšana</a:t>
            </a:r>
            <a:br>
              <a:rPr lang="lv-LV" sz="3200" b="1" dirty="0"/>
            </a:br>
            <a:r>
              <a:rPr lang="lv-LV" sz="3200" b="1" dirty="0"/>
              <a:t>12. kritērija «Materiāltehnisko līdzekļu izmantojums izvirzīto mērķu sasniegšanai» analīze</a:t>
            </a:r>
            <a:endParaRPr lang="lv-LV" sz="3200" dirty="0"/>
          </a:p>
        </p:txBody>
      </p:sp>
      <p:sp>
        <p:nvSpPr>
          <p:cNvPr id="3" name="Content Placeholder 2"/>
          <p:cNvSpPr>
            <a:spLocks noGrp="1"/>
          </p:cNvSpPr>
          <p:nvPr>
            <p:ph idx="1"/>
          </p:nvPr>
        </p:nvSpPr>
        <p:spPr/>
        <p:txBody>
          <a:bodyPr/>
          <a:lstStyle/>
          <a:p>
            <a:pPr marL="457200" indent="-457200">
              <a:buAutoNum type="arabicPeriod"/>
            </a:pPr>
            <a:r>
              <a:rPr lang="lv-LV" dirty="0"/>
              <a:t>Lai pilnvērtīgi un jēgpilni izmantotu materiāltehniskos līdzekļus, nepieciešams atbilstošs elektronisko mācību līdzekļu nodrošinājums un </a:t>
            </a:r>
            <a:r>
              <a:rPr lang="lv-LV" dirty="0" smtClean="0"/>
              <a:t>tehnika.</a:t>
            </a:r>
            <a:endParaRPr lang="lv-LV" dirty="0"/>
          </a:p>
          <a:p>
            <a:pPr marL="457200" indent="-457200">
              <a:buAutoNum type="arabicPeriod"/>
            </a:pPr>
            <a:r>
              <a:rPr lang="lv-LV" dirty="0"/>
              <a:t>Viedtālruņus un planšetes ieteicams izmantot apakšgrupu darbā</a:t>
            </a:r>
            <a:r>
              <a:rPr lang="lv-LV" dirty="0" smtClean="0"/>
              <a:t>.</a:t>
            </a:r>
          </a:p>
          <a:p>
            <a:pPr marL="0" indent="0">
              <a:buNone/>
            </a:pPr>
            <a:r>
              <a:rPr lang="lv-LV" dirty="0" smtClean="0"/>
              <a:t>3. Aktīvāk pielietot pieejamos mācību tehniskos līdzekļus: projektoru, 2 portatīvos datorus, disku atskaņotāju mācību satura apguvē.</a:t>
            </a:r>
          </a:p>
          <a:p>
            <a:pPr marL="457200" indent="-457200">
              <a:buAutoNum type="arabicPeriod"/>
            </a:pPr>
            <a:endParaRPr lang="lv-LV" dirty="0"/>
          </a:p>
          <a:p>
            <a:pPr marL="457200" indent="-457200">
              <a:buAutoNum type="arabicPeriod"/>
            </a:pPr>
            <a:endParaRPr lang="lv-LV" dirty="0"/>
          </a:p>
          <a:p>
            <a:endParaRPr lang="lv-LV" dirty="0"/>
          </a:p>
        </p:txBody>
      </p:sp>
    </p:spTree>
    <p:extLst>
      <p:ext uri="{BB962C8B-B14F-4D97-AF65-F5344CB8AC3E}">
        <p14:creationId xmlns:p14="http://schemas.microsoft.com/office/powerpoint/2010/main" val="2393866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Mācīšanās</a:t>
            </a:r>
            <a:br>
              <a:rPr lang="lv-LV" sz="3200" b="1" dirty="0" smtClean="0"/>
            </a:br>
            <a:r>
              <a:rPr lang="lv-LV" sz="3200" b="1" dirty="0" smtClean="0"/>
              <a:t>Izglītojamo sadarbības (darbs pārī, grupās) prasme</a:t>
            </a:r>
            <a:endParaRPr lang="lv-LV" sz="3200" b="1" dirty="0"/>
          </a:p>
        </p:txBody>
      </p:sp>
      <p:sp>
        <p:nvSpPr>
          <p:cNvPr id="3" name="Text Placeholder 2"/>
          <p:cNvSpPr>
            <a:spLocks noGrp="1"/>
          </p:cNvSpPr>
          <p:nvPr>
            <p:ph type="body" idx="1"/>
          </p:nvPr>
        </p:nvSpPr>
        <p:spPr/>
        <p:txBody>
          <a:bodyPr/>
          <a:lstStyle/>
          <a:p>
            <a:pPr algn="ctr"/>
            <a:r>
              <a:rPr lang="lv-LV" dirty="0" smtClean="0"/>
              <a:t>2016./17.māc.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838499525"/>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9087459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540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16" y="365125"/>
            <a:ext cx="10875982" cy="1325563"/>
          </a:xfrm>
        </p:spPr>
        <p:txBody>
          <a:bodyPr>
            <a:noAutofit/>
          </a:bodyPr>
          <a:lstStyle/>
          <a:p>
            <a:pPr algn="ctr"/>
            <a:r>
              <a:rPr lang="lv-LV" sz="3200" b="1" dirty="0"/>
              <a:t>Mācīšanās</a:t>
            </a:r>
            <a:br>
              <a:rPr lang="lv-LV" sz="3200" b="1" dirty="0"/>
            </a:br>
            <a:r>
              <a:rPr lang="lv-LV" sz="3200" b="1" dirty="0" smtClean="0"/>
              <a:t>1. kritērija «Izglītojamo </a:t>
            </a:r>
            <a:r>
              <a:rPr lang="lv-LV" sz="3200" b="1" dirty="0"/>
              <a:t>sadarbības (darbs pārī, grupās) </a:t>
            </a:r>
            <a:r>
              <a:rPr lang="lv-LV" sz="3200" b="1" dirty="0" smtClean="0"/>
              <a:t>prasme» analīze</a:t>
            </a:r>
            <a:endParaRPr lang="lv-LV" sz="32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lv-LV" dirty="0" smtClean="0"/>
              <a:t>Kritērija izpilde iepriekšējā gada līmenī</a:t>
            </a:r>
            <a:r>
              <a:rPr lang="lv-LV" b="1" dirty="0" smtClean="0"/>
              <a:t>,</a:t>
            </a:r>
          </a:p>
          <a:p>
            <a:pPr>
              <a:buFont typeface="Wingdings" panose="05000000000000000000" pitchFamily="2" charset="2"/>
              <a:buChar char="Ø"/>
            </a:pPr>
            <a:r>
              <a:rPr lang="lv-LV" b="1" dirty="0" smtClean="0"/>
              <a:t>25% </a:t>
            </a:r>
            <a:r>
              <a:rPr lang="lv-LV" dirty="0"/>
              <a:t>gadījumu darbu veiksmīgi organizē pāros vai nelielās </a:t>
            </a:r>
            <a:r>
              <a:rPr lang="lv-LV" dirty="0" smtClean="0"/>
              <a:t>apakšgrupās mācību centros, </a:t>
            </a:r>
            <a:r>
              <a:rPr lang="lv-LV" dirty="0"/>
              <a:t>kur vērojama patstāvība.</a:t>
            </a:r>
          </a:p>
          <a:p>
            <a:pPr marL="0" indent="0">
              <a:buNone/>
            </a:pPr>
            <a:endParaRPr lang="lv-LV" dirty="0"/>
          </a:p>
          <a:p>
            <a:pPr>
              <a:buFont typeface="Wingdings" panose="05000000000000000000" pitchFamily="2" charset="2"/>
              <a:buChar char="Ø"/>
            </a:pPr>
            <a:r>
              <a:rPr lang="lv-LV" b="1" dirty="0" smtClean="0"/>
              <a:t>70% </a:t>
            </a:r>
            <a:r>
              <a:rPr lang="lv-LV" dirty="0"/>
              <a:t>gadījumu sadarbojas grupa kopumā </a:t>
            </a:r>
            <a:r>
              <a:rPr lang="lv-LV" dirty="0" smtClean="0"/>
              <a:t>pedagoga </a:t>
            </a:r>
            <a:r>
              <a:rPr lang="lv-LV" dirty="0"/>
              <a:t>vadībā. Izglītojamais atbild, pārējie papildina, izsaka savu viedokli.</a:t>
            </a:r>
          </a:p>
          <a:p>
            <a:pPr marL="0" indent="0">
              <a:buNone/>
            </a:pPr>
            <a:endParaRPr lang="lv-LV" dirty="0"/>
          </a:p>
          <a:p>
            <a:pPr>
              <a:buFont typeface="Wingdings" panose="05000000000000000000" pitchFamily="2" charset="2"/>
              <a:buChar char="Ø"/>
            </a:pPr>
            <a:r>
              <a:rPr lang="lv-LV" b="1" dirty="0"/>
              <a:t>5</a:t>
            </a:r>
            <a:r>
              <a:rPr lang="lv-LV" b="1" dirty="0" smtClean="0"/>
              <a:t>% </a:t>
            </a:r>
            <a:r>
              <a:rPr lang="lv-LV" dirty="0"/>
              <a:t>gadījumu izglītojamais piedalās nodarbībā, bet </a:t>
            </a:r>
            <a:r>
              <a:rPr lang="lv-LV" dirty="0" smtClean="0"/>
              <a:t>dažādu apstākļu dēļ neiesaistās </a:t>
            </a:r>
            <a:r>
              <a:rPr lang="lv-LV" dirty="0"/>
              <a:t>darbībā.</a:t>
            </a:r>
          </a:p>
          <a:p>
            <a:endParaRPr lang="lv-LV" dirty="0"/>
          </a:p>
        </p:txBody>
      </p:sp>
    </p:spTree>
    <p:extLst>
      <p:ext uri="{BB962C8B-B14F-4D97-AF65-F5344CB8AC3E}">
        <p14:creationId xmlns:p14="http://schemas.microsoft.com/office/powerpoint/2010/main" val="57453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Mācīšana</a:t>
            </a:r>
            <a:endParaRPr lang="lv-LV" sz="3200" b="1" dirty="0"/>
          </a:p>
        </p:txBody>
      </p:sp>
      <p:sp>
        <p:nvSpPr>
          <p:cNvPr id="3" name="Content Placeholder 2"/>
          <p:cNvSpPr>
            <a:spLocks noGrp="1"/>
          </p:cNvSpPr>
          <p:nvPr>
            <p:ph idx="1"/>
          </p:nvPr>
        </p:nvSpPr>
        <p:spPr>
          <a:xfrm>
            <a:off x="838200" y="1395046"/>
            <a:ext cx="10515600" cy="4781917"/>
          </a:xfrm>
        </p:spPr>
        <p:txBody>
          <a:bodyPr>
            <a:normAutofit fontScale="85000" lnSpcReduction="20000"/>
          </a:bodyPr>
          <a:lstStyle/>
          <a:p>
            <a:pPr marL="0" indent="0">
              <a:buNone/>
            </a:pPr>
            <a:r>
              <a:rPr lang="lv-LV" b="1" dirty="0" smtClean="0"/>
              <a:t>1.kritērija  «Nodarbības mērķu un uzdevumu skaidrība un to sasniegšana» analīze</a:t>
            </a:r>
          </a:p>
          <a:p>
            <a:pPr marL="0" indent="0">
              <a:buNone/>
            </a:pPr>
            <a:r>
              <a:rPr lang="lv-LV" b="1" dirty="0" smtClean="0"/>
              <a:t>Nepieciešamie uzlabojumi:</a:t>
            </a:r>
          </a:p>
          <a:p>
            <a:pPr marL="457200" indent="-457200" algn="just">
              <a:buAutoNum type="arabicPeriod"/>
            </a:pPr>
            <a:r>
              <a:rPr lang="lv-LV" dirty="0" smtClean="0"/>
              <a:t>Ieviešot kompetenču pieeju mācību saturā, </a:t>
            </a:r>
            <a:r>
              <a:rPr lang="lv-LV" b="1" dirty="0" smtClean="0"/>
              <a:t>dienas sākumā izglītojamos iepazīstina ar sasniedzamo rezultātu.</a:t>
            </a:r>
          </a:p>
          <a:p>
            <a:pPr marL="457200" indent="-457200" algn="just">
              <a:buAutoNum type="arabicPeriod"/>
            </a:pPr>
            <a:r>
              <a:rPr lang="lv-LV" dirty="0" smtClean="0"/>
              <a:t>Turpināt precīzi lietot </a:t>
            </a:r>
            <a:r>
              <a:rPr lang="lv-LV" b="1" dirty="0" smtClean="0"/>
              <a:t>mācību priekšmetu nosaukumus</a:t>
            </a:r>
            <a:r>
              <a:rPr lang="lv-LV" dirty="0" smtClean="0"/>
              <a:t> un pakārtotās aktivitātes atbilstoši pirmsskolas izglītības vadlīnijām.</a:t>
            </a:r>
          </a:p>
          <a:p>
            <a:pPr marL="457200" indent="-457200" algn="just">
              <a:buAutoNum type="arabicPeriod"/>
            </a:pPr>
            <a:r>
              <a:rPr lang="lv-LV" dirty="0" smtClean="0"/>
              <a:t>Nodarbībā sasniedzamajam </a:t>
            </a:r>
            <a:r>
              <a:rPr lang="lv-LV" b="1" dirty="0" smtClean="0"/>
              <a:t>mērķim jāsakrīt ar </a:t>
            </a:r>
            <a:r>
              <a:rPr lang="lv-LV" dirty="0" smtClean="0"/>
              <a:t>integrētās rotaļnodarbības </a:t>
            </a:r>
            <a:r>
              <a:rPr lang="lv-LV" b="1" dirty="0" smtClean="0"/>
              <a:t>dominanti.</a:t>
            </a:r>
          </a:p>
          <a:p>
            <a:pPr marL="457200" indent="-457200" algn="just">
              <a:buAutoNum type="arabicPeriod"/>
            </a:pPr>
            <a:r>
              <a:rPr lang="lv-LV" dirty="0" smtClean="0"/>
              <a:t>Plānojot nodarbības saturu, pedagogam jāatbild uz jautājumu: </a:t>
            </a:r>
            <a:r>
              <a:rPr lang="lv-LV" b="1" dirty="0" smtClean="0"/>
              <a:t>kāpēc </a:t>
            </a:r>
            <a:r>
              <a:rPr lang="lv-LV" dirty="0" smtClean="0"/>
              <a:t>izglītojamajam svarīga konkrētā nodarbības tēma, </a:t>
            </a:r>
            <a:r>
              <a:rPr lang="lv-LV" b="1" dirty="0" smtClean="0"/>
              <a:t>kādu pieredzi tā dos </a:t>
            </a:r>
            <a:r>
              <a:rPr lang="lv-LV" dirty="0" smtClean="0"/>
              <a:t>izglītojamā turpmākajā dzīvē.</a:t>
            </a:r>
          </a:p>
          <a:p>
            <a:pPr marL="457200" indent="-457200" algn="just">
              <a:buAutoNum type="arabicPeriod"/>
            </a:pPr>
            <a:r>
              <a:rPr lang="lv-LV" dirty="0" smtClean="0"/>
              <a:t>Katrā integrētā rotaļnodarbībā </a:t>
            </a:r>
            <a:r>
              <a:rPr lang="lv-LV" b="1" dirty="0" smtClean="0"/>
              <a:t>jēgpilni jāizvirza un jāatrisina kāda problēma</a:t>
            </a:r>
            <a:r>
              <a:rPr lang="lv-LV" dirty="0" smtClean="0"/>
              <a:t>, lai izglītojamais  pēc nodarbības saprastu, kādēļ viņam bija svarīgi apgūt konkrētās zināšanas.</a:t>
            </a:r>
          </a:p>
        </p:txBody>
      </p:sp>
    </p:spTree>
    <p:extLst>
      <p:ext uri="{BB962C8B-B14F-4D97-AF65-F5344CB8AC3E}">
        <p14:creationId xmlns:p14="http://schemas.microsoft.com/office/powerpoint/2010/main" val="695622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83976"/>
          </a:xfrm>
        </p:spPr>
        <p:txBody>
          <a:bodyPr>
            <a:noAutofit/>
          </a:bodyPr>
          <a:lstStyle/>
          <a:p>
            <a:pPr algn="ctr"/>
            <a:r>
              <a:rPr lang="lv-LV" sz="3200" b="1" dirty="0"/>
              <a:t>Mācīšanās</a:t>
            </a:r>
            <a:br>
              <a:rPr lang="lv-LV" sz="3200" b="1" dirty="0"/>
            </a:br>
            <a:r>
              <a:rPr lang="lv-LV" sz="3200" b="1" dirty="0"/>
              <a:t>1. kritērija «Izglītojamo sadarbības (darbs pārī, grupās) prasme» analīze</a:t>
            </a:r>
            <a:endParaRPr lang="lv-LV" sz="3200" dirty="0"/>
          </a:p>
        </p:txBody>
      </p:sp>
      <p:sp>
        <p:nvSpPr>
          <p:cNvPr id="3" name="Content Placeholder 2"/>
          <p:cNvSpPr>
            <a:spLocks noGrp="1"/>
          </p:cNvSpPr>
          <p:nvPr>
            <p:ph idx="1"/>
          </p:nvPr>
        </p:nvSpPr>
        <p:spPr/>
        <p:txBody>
          <a:bodyPr/>
          <a:lstStyle/>
          <a:p>
            <a:pPr marL="0" indent="0">
              <a:buNone/>
            </a:pPr>
            <a:r>
              <a:rPr lang="lv-LV" b="1" dirty="0"/>
              <a:t>Nepieciešamie uzlabojumi</a:t>
            </a:r>
            <a:r>
              <a:rPr lang="lv-LV" dirty="0"/>
              <a:t>:</a:t>
            </a:r>
          </a:p>
          <a:p>
            <a:pPr marL="457200" indent="-457200" algn="just">
              <a:buAutoNum type="arabicPeriod"/>
            </a:pPr>
            <a:r>
              <a:rPr lang="lv-LV" dirty="0"/>
              <a:t>Biežāk paredzēt uzdevumus pārī, nelielās apakšgrupās patstāvības veicināšanai, savstarpējās sadarbības veicināšanai</a:t>
            </a:r>
            <a:r>
              <a:rPr lang="lv-LV" dirty="0" smtClean="0"/>
              <a:t>.</a:t>
            </a:r>
          </a:p>
          <a:p>
            <a:pPr marL="457200" indent="-457200" algn="just">
              <a:buAutoNum type="arabicPeriod"/>
            </a:pPr>
            <a:r>
              <a:rPr lang="lv-LV" b="1" dirty="0" smtClean="0"/>
              <a:t>Aktualizēt caurviju prasmes </a:t>
            </a:r>
            <a:r>
              <a:rPr lang="lv-LV" dirty="0" smtClean="0"/>
              <a:t>nodarbību plānošanā.</a:t>
            </a:r>
          </a:p>
          <a:p>
            <a:pPr marL="0" indent="0" algn="just">
              <a:buNone/>
            </a:pPr>
            <a:r>
              <a:rPr lang="lv-LV" dirty="0" smtClean="0"/>
              <a:t>3. Pārdomāt </a:t>
            </a:r>
            <a:r>
              <a:rPr lang="lv-LV" dirty="0"/>
              <a:t>darba paņēmienus neaktīvo </a:t>
            </a:r>
            <a:r>
              <a:rPr lang="lv-LV" dirty="0" smtClean="0"/>
              <a:t>izglītojamo </a:t>
            </a:r>
            <a:r>
              <a:rPr lang="lv-LV" dirty="0"/>
              <a:t>iesaistīšanai darbā pāros vai apakšgrupās</a:t>
            </a:r>
            <a:r>
              <a:rPr lang="lv-LV" dirty="0" smtClean="0"/>
              <a:t>.</a:t>
            </a:r>
          </a:p>
          <a:p>
            <a:pPr marL="0" indent="0" algn="just">
              <a:buNone/>
            </a:pPr>
            <a:endParaRPr lang="lv-LV" dirty="0"/>
          </a:p>
          <a:p>
            <a:endParaRPr lang="lv-LV" dirty="0"/>
          </a:p>
        </p:txBody>
      </p:sp>
    </p:spTree>
    <p:extLst>
      <p:ext uri="{BB962C8B-B14F-4D97-AF65-F5344CB8AC3E}">
        <p14:creationId xmlns:p14="http://schemas.microsoft.com/office/powerpoint/2010/main" val="2101842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947308"/>
          </a:xfrm>
        </p:spPr>
        <p:txBody>
          <a:bodyPr>
            <a:normAutofit fontScale="90000"/>
          </a:bodyPr>
          <a:lstStyle/>
          <a:p>
            <a:pPr algn="ctr"/>
            <a:r>
              <a:rPr lang="lv-LV" sz="3200" b="1" dirty="0" smtClean="0"/>
              <a:t>Mācīšanās</a:t>
            </a:r>
            <a:br>
              <a:rPr lang="lv-LV" sz="3200" b="1" dirty="0" smtClean="0"/>
            </a:br>
            <a:r>
              <a:rPr lang="lv-LV" sz="3200" b="1" dirty="0" smtClean="0"/>
              <a:t>Mācību materiālu izmantošanas prasme</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407301865"/>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3014540455"/>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5631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3369"/>
          </a:xfrm>
        </p:spPr>
        <p:txBody>
          <a:bodyPr>
            <a:normAutofit/>
          </a:bodyPr>
          <a:lstStyle/>
          <a:p>
            <a:pPr algn="ctr"/>
            <a:r>
              <a:rPr lang="lv-LV" sz="3200" b="1" dirty="0" smtClean="0"/>
              <a:t>Mācīšanās</a:t>
            </a:r>
            <a:br>
              <a:rPr lang="lv-LV" sz="3200" b="1" dirty="0" smtClean="0"/>
            </a:br>
            <a:r>
              <a:rPr lang="lv-LV" sz="3200" b="1" dirty="0" smtClean="0"/>
              <a:t>2. kritērija «Mācību materiālu izmantošanas prasme» analīze</a:t>
            </a:r>
            <a:endParaRPr lang="lv-LV" sz="3200"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lv-LV" dirty="0" smtClean="0"/>
              <a:t>Kritērija izpilde uzlabojusies, pielietojot kompetenču pieejas elementus,</a:t>
            </a:r>
          </a:p>
          <a:p>
            <a:pPr algn="just">
              <a:buFont typeface="Wingdings" panose="05000000000000000000" pitchFamily="2" charset="2"/>
              <a:buChar char="Ø"/>
            </a:pPr>
            <a:r>
              <a:rPr lang="lv-LV" b="1" dirty="0" smtClean="0"/>
              <a:t>45% </a:t>
            </a:r>
            <a:r>
              <a:rPr lang="lv-LV" dirty="0"/>
              <a:t>gadījumu vērojama izglītojamo prasme patstāvīgi darboties ar mācību materiālu.</a:t>
            </a:r>
          </a:p>
          <a:p>
            <a:pPr algn="just">
              <a:buFont typeface="Wingdings" panose="05000000000000000000" pitchFamily="2" charset="2"/>
              <a:buChar char="Ø"/>
            </a:pPr>
            <a:endParaRPr lang="lv-LV" dirty="0"/>
          </a:p>
          <a:p>
            <a:pPr algn="just">
              <a:buFont typeface="Wingdings" panose="05000000000000000000" pitchFamily="2" charset="2"/>
              <a:buChar char="Ø"/>
            </a:pPr>
            <a:r>
              <a:rPr lang="lv-LV" b="1" dirty="0" smtClean="0"/>
              <a:t>55% </a:t>
            </a:r>
            <a:r>
              <a:rPr lang="lv-LV" dirty="0"/>
              <a:t>gadījumu izglītojamie darbojas ar mācību materiālu, izmantojot pedagoga atbalstu un sasniedzot </a:t>
            </a:r>
            <a:r>
              <a:rPr lang="lv-LV" dirty="0" smtClean="0"/>
              <a:t>mērķi.</a:t>
            </a:r>
            <a:endParaRPr lang="lv-LV" dirty="0"/>
          </a:p>
          <a:p>
            <a:pPr algn="just">
              <a:buFont typeface="Wingdings" panose="05000000000000000000" pitchFamily="2" charset="2"/>
              <a:buChar char="Ø"/>
            </a:pPr>
            <a:endParaRPr lang="lv-LV" dirty="0"/>
          </a:p>
          <a:p>
            <a:pPr marL="0" indent="0" algn="just">
              <a:buNone/>
            </a:pPr>
            <a:endParaRPr lang="lv-LV" dirty="0"/>
          </a:p>
          <a:p>
            <a:endParaRPr lang="lv-LV" dirty="0"/>
          </a:p>
        </p:txBody>
      </p:sp>
    </p:spTree>
    <p:extLst>
      <p:ext uri="{BB962C8B-B14F-4D97-AF65-F5344CB8AC3E}">
        <p14:creationId xmlns:p14="http://schemas.microsoft.com/office/powerpoint/2010/main" val="2782510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a:t>Mācīšanās</a:t>
            </a:r>
            <a:br>
              <a:rPr lang="lv-LV" sz="3200" b="1" dirty="0"/>
            </a:br>
            <a:r>
              <a:rPr lang="lv-LV" sz="3200" b="1" dirty="0"/>
              <a:t>2. kritērija «Mācību materiālu izmantošanas prasme» analīze</a:t>
            </a:r>
            <a:endParaRPr lang="lv-LV" sz="3200" dirty="0"/>
          </a:p>
        </p:txBody>
      </p:sp>
      <p:sp>
        <p:nvSpPr>
          <p:cNvPr id="3" name="Content Placeholder 2"/>
          <p:cNvSpPr>
            <a:spLocks noGrp="1"/>
          </p:cNvSpPr>
          <p:nvPr>
            <p:ph idx="1"/>
          </p:nvPr>
        </p:nvSpPr>
        <p:spPr/>
        <p:txBody>
          <a:bodyPr/>
          <a:lstStyle/>
          <a:p>
            <a:pPr marL="0" indent="0">
              <a:buNone/>
            </a:pPr>
            <a:r>
              <a:rPr lang="lv-LV" b="1" dirty="0"/>
              <a:t>Nepieciešamie uzlabojumi:</a:t>
            </a:r>
          </a:p>
          <a:p>
            <a:pPr marL="457200" indent="-457200" algn="just">
              <a:buAutoNum type="arabicPeriod"/>
            </a:pPr>
            <a:r>
              <a:rPr lang="lv-LV" dirty="0"/>
              <a:t>Plānot lielāku patstāvību mācību materiālu izmantošanā, pieļaujot dažādu atbilžu veidus, dažādus ceļus, kā nonākt pie rezultāta.</a:t>
            </a:r>
          </a:p>
          <a:p>
            <a:pPr marL="0" indent="0" algn="just">
              <a:buNone/>
            </a:pPr>
            <a:endParaRPr lang="lv-LV" dirty="0"/>
          </a:p>
          <a:p>
            <a:pPr marL="0" indent="0" algn="just">
              <a:buNone/>
            </a:pPr>
            <a:r>
              <a:rPr lang="lv-LV" dirty="0" smtClean="0"/>
              <a:t>2. Piedāvāt </a:t>
            </a:r>
            <a:r>
              <a:rPr lang="lv-LV" dirty="0"/>
              <a:t>dažādu mācību materiālu kompetenču pilnveidei, ļaujot izglītojamajiem izvēlēties  savu pieeju mērķa sasniegšanā</a:t>
            </a:r>
            <a:r>
              <a:rPr lang="lv-LV" dirty="0" smtClean="0"/>
              <a:t>.</a:t>
            </a:r>
          </a:p>
          <a:p>
            <a:pPr marL="0" indent="0" algn="just">
              <a:buNone/>
            </a:pPr>
            <a:r>
              <a:rPr lang="lv-LV" dirty="0" smtClean="0"/>
              <a:t>3. Caurviju prasmju sekmēšanai, domāšanas un radošuma attīstībai ieteikums </a:t>
            </a:r>
            <a:r>
              <a:rPr lang="lv-LV" b="1" dirty="0" smtClean="0"/>
              <a:t>izvairīties no darbu paraugu sniegšanas </a:t>
            </a:r>
            <a:r>
              <a:rPr lang="lv-LV" dirty="0" smtClean="0"/>
              <a:t>mācību procesā.</a:t>
            </a:r>
            <a:endParaRPr lang="lv-LV" dirty="0"/>
          </a:p>
          <a:p>
            <a:endParaRPr lang="lv-LV" dirty="0"/>
          </a:p>
        </p:txBody>
      </p:sp>
    </p:spTree>
    <p:extLst>
      <p:ext uri="{BB962C8B-B14F-4D97-AF65-F5344CB8AC3E}">
        <p14:creationId xmlns:p14="http://schemas.microsoft.com/office/powerpoint/2010/main" val="766711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Mācīšanās</a:t>
            </a:r>
            <a:br>
              <a:rPr lang="lv-LV" sz="3200" b="1" dirty="0" smtClean="0"/>
            </a:br>
            <a:r>
              <a:rPr lang="lv-LV" sz="3200" b="1" dirty="0" smtClean="0"/>
              <a:t>Radoša, analītiska, pētnieciska rakstura darbības</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068439752"/>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3187974933"/>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48183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Mācīšanās</a:t>
            </a:r>
            <a:br>
              <a:rPr lang="lv-LV" sz="3200" b="1" dirty="0"/>
            </a:br>
            <a:r>
              <a:rPr lang="lv-LV" sz="3200" b="1" dirty="0" smtClean="0"/>
              <a:t>3. kritērija «Radoša</a:t>
            </a:r>
            <a:r>
              <a:rPr lang="lv-LV" sz="3200" b="1" dirty="0"/>
              <a:t>, analītiska, pētnieciska rakstura </a:t>
            </a:r>
            <a:r>
              <a:rPr lang="lv-LV" sz="3200" b="1" dirty="0" smtClean="0"/>
              <a:t>darbības» analīze</a:t>
            </a:r>
            <a:endParaRPr lang="lv-LV" sz="3200"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endParaRPr lang="lv-LV" b="1" dirty="0" smtClean="0"/>
          </a:p>
          <a:p>
            <a:pPr algn="just">
              <a:buFont typeface="Wingdings" panose="05000000000000000000" pitchFamily="2" charset="2"/>
              <a:buChar char="Ø"/>
            </a:pPr>
            <a:r>
              <a:rPr lang="lv-LV" dirty="0" smtClean="0"/>
              <a:t>Kritērija izpilde uzlabojusies, aktualizējot dabas centrā organizētās aktivitātes kompetenču pieejas realizēšanai,</a:t>
            </a:r>
          </a:p>
          <a:p>
            <a:pPr>
              <a:buFont typeface="Wingdings" panose="05000000000000000000" pitchFamily="2" charset="2"/>
              <a:buChar char="Ø"/>
            </a:pPr>
            <a:r>
              <a:rPr lang="lv-LV" b="1" dirty="0" smtClean="0"/>
              <a:t>35% </a:t>
            </a:r>
            <a:r>
              <a:rPr lang="lv-LV" dirty="0"/>
              <a:t>gadījumu nodarbībā izmanto radoša, analītiska, pētnieciska rakstura darbības, dodot iespēju katram izglītojamajiem pašam izvēlēties darba kārtību, veidu, nodrošinot patstāvību mērķa sasniegšanā.</a:t>
            </a:r>
          </a:p>
          <a:p>
            <a:pPr marL="0" indent="0">
              <a:buNone/>
            </a:pPr>
            <a:endParaRPr lang="lv-LV" dirty="0"/>
          </a:p>
          <a:p>
            <a:pPr>
              <a:buFont typeface="Wingdings" panose="05000000000000000000" pitchFamily="2" charset="2"/>
              <a:buChar char="Ø"/>
            </a:pPr>
            <a:r>
              <a:rPr lang="lv-LV" b="1" dirty="0" smtClean="0"/>
              <a:t>65% </a:t>
            </a:r>
            <a:r>
              <a:rPr lang="lv-LV" dirty="0"/>
              <a:t>gadījumu veic pētniecisku darbību, bet visa grupa kopumā, tikai atsevišķiem izglītojamajiem piedaloties eksperimentos. Pārējie ir vērotāji. Radošajos darbos pārsvarā piedāvā iespēju izglītojamajiem  izvēlēties krāsu, materiālu, retāk darba gaitu, darba kārtību.</a:t>
            </a:r>
          </a:p>
          <a:p>
            <a:pPr marL="0" indent="0">
              <a:buNone/>
            </a:pPr>
            <a:endParaRPr lang="lv-LV" dirty="0"/>
          </a:p>
          <a:p>
            <a:pPr marL="0" indent="0">
              <a:buNone/>
            </a:pPr>
            <a:endParaRPr lang="lv-LV" dirty="0"/>
          </a:p>
          <a:p>
            <a:endParaRPr lang="lv-LV" dirty="0"/>
          </a:p>
        </p:txBody>
      </p:sp>
    </p:spTree>
    <p:extLst>
      <p:ext uri="{BB962C8B-B14F-4D97-AF65-F5344CB8AC3E}">
        <p14:creationId xmlns:p14="http://schemas.microsoft.com/office/powerpoint/2010/main" val="1049087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Mācīšanās</a:t>
            </a:r>
            <a:br>
              <a:rPr lang="lv-LV" sz="3200" b="1" dirty="0"/>
            </a:br>
            <a:r>
              <a:rPr lang="lv-LV" sz="3200" b="1" dirty="0"/>
              <a:t>3. kritērija «Radoša, analītiska, pētnieciska rakstura darbības» analīze</a:t>
            </a:r>
            <a:endParaRPr lang="lv-LV" sz="3200" dirty="0"/>
          </a:p>
        </p:txBody>
      </p:sp>
      <p:sp>
        <p:nvSpPr>
          <p:cNvPr id="3" name="Content Placeholder 2"/>
          <p:cNvSpPr>
            <a:spLocks noGrp="1"/>
          </p:cNvSpPr>
          <p:nvPr>
            <p:ph idx="1"/>
          </p:nvPr>
        </p:nvSpPr>
        <p:spPr/>
        <p:txBody>
          <a:bodyPr/>
          <a:lstStyle/>
          <a:p>
            <a:pPr marL="0" indent="0">
              <a:buNone/>
            </a:pPr>
            <a:r>
              <a:rPr lang="lv-LV" b="1" dirty="0"/>
              <a:t>Nepieciešamie uzlabojumi:</a:t>
            </a:r>
          </a:p>
          <a:p>
            <a:pPr marL="457200" indent="-457200">
              <a:buAutoNum type="arabicPeriod"/>
            </a:pPr>
            <a:r>
              <a:rPr lang="lv-LV" dirty="0"/>
              <a:t>Biežāk nodarbību saturā plānot pētnieciskas </a:t>
            </a:r>
            <a:r>
              <a:rPr lang="lv-LV" dirty="0" smtClean="0"/>
              <a:t>darbības mācību centros un dabā.</a:t>
            </a:r>
            <a:endParaRPr lang="lv-LV" dirty="0"/>
          </a:p>
          <a:p>
            <a:pPr marL="0" indent="0">
              <a:buNone/>
            </a:pPr>
            <a:endParaRPr lang="lv-LV" dirty="0"/>
          </a:p>
          <a:p>
            <a:pPr marL="457200" indent="-457200">
              <a:buAutoNum type="arabicPeriod"/>
            </a:pPr>
            <a:r>
              <a:rPr lang="lv-LV" dirty="0"/>
              <a:t>Izglītojamo darbos pieļaut radošu pieeju tēmai, daudzveidību izpildījumā.</a:t>
            </a:r>
          </a:p>
          <a:p>
            <a:endParaRPr lang="lv-LV" dirty="0"/>
          </a:p>
        </p:txBody>
      </p:sp>
    </p:spTree>
    <p:extLst>
      <p:ext uri="{BB962C8B-B14F-4D97-AF65-F5344CB8AC3E}">
        <p14:creationId xmlns:p14="http://schemas.microsoft.com/office/powerpoint/2010/main" val="23587039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79581"/>
          </a:xfrm>
        </p:spPr>
        <p:txBody>
          <a:bodyPr>
            <a:normAutofit/>
          </a:bodyPr>
          <a:lstStyle/>
          <a:p>
            <a:pPr algn="ctr"/>
            <a:r>
              <a:rPr lang="lv-LV" sz="3200" b="1" dirty="0" smtClean="0"/>
              <a:t>Mācīšanās</a:t>
            </a:r>
            <a:br>
              <a:rPr lang="lv-LV" sz="3200" b="1" dirty="0" smtClean="0"/>
            </a:br>
            <a:r>
              <a:rPr lang="lv-LV" sz="3200" b="1" dirty="0" smtClean="0"/>
              <a:t>Uzdevumu izpilde (izglītojamo atbilžu kvalitāte)</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886811855"/>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418763690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2794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Mācīšanās</a:t>
            </a:r>
            <a:br>
              <a:rPr lang="lv-LV" sz="3200" b="1" dirty="0"/>
            </a:br>
            <a:r>
              <a:rPr lang="lv-LV" sz="3200" b="1" dirty="0" smtClean="0"/>
              <a:t>4. kritērija «Uzdevumu </a:t>
            </a:r>
            <a:r>
              <a:rPr lang="lv-LV" sz="3200" b="1" dirty="0"/>
              <a:t>izpilde (izglītojamo atbilžu kvalitāte</a:t>
            </a:r>
            <a:r>
              <a:rPr lang="lv-LV" sz="3200" b="1" dirty="0" smtClean="0"/>
              <a:t>)» analīze</a:t>
            </a:r>
            <a:endParaRPr lang="lv-LV" sz="3200"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lv-LV" dirty="0" smtClean="0"/>
              <a:t>Neliels uzlabojums izglītojamo atbilžu kvalitātē</a:t>
            </a:r>
            <a:r>
              <a:rPr lang="lv-LV" b="1" dirty="0" smtClean="0"/>
              <a:t>,</a:t>
            </a:r>
          </a:p>
          <a:p>
            <a:pPr>
              <a:buFont typeface="Wingdings" panose="05000000000000000000" pitchFamily="2" charset="2"/>
              <a:buChar char="Ø"/>
            </a:pPr>
            <a:r>
              <a:rPr lang="lv-LV" b="1" dirty="0" smtClean="0"/>
              <a:t>35 </a:t>
            </a:r>
            <a:r>
              <a:rPr lang="lv-LV" b="1" dirty="0"/>
              <a:t>% </a:t>
            </a:r>
            <a:r>
              <a:rPr lang="lv-LV" dirty="0"/>
              <a:t>gadījumu izglītojamie atbild patstāvīgi uz </a:t>
            </a:r>
            <a:r>
              <a:rPr lang="lv-LV" dirty="0" smtClean="0"/>
              <a:t>pedagoga </a:t>
            </a:r>
            <a:r>
              <a:rPr lang="lv-LV" dirty="0"/>
              <a:t>jautājumiem. Praktiskos darbus veic patstāvīgi, ievērojot iepriekš dotos norādījumus.</a:t>
            </a:r>
          </a:p>
          <a:p>
            <a:pPr marL="0" indent="0">
              <a:buNone/>
            </a:pPr>
            <a:endParaRPr lang="lv-LV" dirty="0"/>
          </a:p>
          <a:p>
            <a:pPr>
              <a:buFont typeface="Wingdings" panose="05000000000000000000" pitchFamily="2" charset="2"/>
              <a:buChar char="Ø"/>
            </a:pPr>
            <a:r>
              <a:rPr lang="lv-LV" b="1" dirty="0"/>
              <a:t>60% </a:t>
            </a:r>
            <a:r>
              <a:rPr lang="lv-LV" dirty="0"/>
              <a:t>gadījumu izglītojamie atbild vai paveic praktisku darbu </a:t>
            </a:r>
            <a:r>
              <a:rPr lang="lv-LV" dirty="0" smtClean="0"/>
              <a:t>pēc pedagoga sniegtiem </a:t>
            </a:r>
            <a:r>
              <a:rPr lang="lv-LV" dirty="0"/>
              <a:t>papildus skaidrojumiem. </a:t>
            </a:r>
          </a:p>
          <a:p>
            <a:pPr marL="0" indent="0">
              <a:buNone/>
            </a:pPr>
            <a:endParaRPr lang="lv-LV" dirty="0"/>
          </a:p>
          <a:p>
            <a:pPr>
              <a:buFont typeface="Wingdings" panose="05000000000000000000" pitchFamily="2" charset="2"/>
              <a:buChar char="Ø"/>
            </a:pPr>
            <a:r>
              <a:rPr lang="lv-LV" b="1" dirty="0"/>
              <a:t>5</a:t>
            </a:r>
            <a:r>
              <a:rPr lang="lv-LV" b="1" dirty="0" smtClean="0"/>
              <a:t>% </a:t>
            </a:r>
            <a:r>
              <a:rPr lang="lv-LV" dirty="0"/>
              <a:t>gadījumu izglītojamie arī pēc </a:t>
            </a:r>
            <a:r>
              <a:rPr lang="lv-LV" dirty="0" smtClean="0"/>
              <a:t>pedagoga </a:t>
            </a:r>
            <a:r>
              <a:rPr lang="lv-LV" dirty="0"/>
              <a:t>sniegtajiem papildus skaidrojumiem pie atbildes </a:t>
            </a:r>
            <a:r>
              <a:rPr lang="lv-LV" dirty="0" smtClean="0"/>
              <a:t>nenonāk, </a:t>
            </a:r>
            <a:r>
              <a:rPr lang="lv-LV" dirty="0"/>
              <a:t>un </a:t>
            </a:r>
            <a:r>
              <a:rPr lang="lv-LV" dirty="0" smtClean="0"/>
              <a:t>pedagogs </a:t>
            </a:r>
            <a:r>
              <a:rPr lang="lv-LV" dirty="0"/>
              <a:t>atbild izglītojamo vietā.</a:t>
            </a:r>
          </a:p>
          <a:p>
            <a:endParaRPr lang="lv-LV" dirty="0"/>
          </a:p>
        </p:txBody>
      </p:sp>
    </p:spTree>
    <p:extLst>
      <p:ext uri="{BB962C8B-B14F-4D97-AF65-F5344CB8AC3E}">
        <p14:creationId xmlns:p14="http://schemas.microsoft.com/office/powerpoint/2010/main" val="601444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200" b="1" dirty="0"/>
              <a:t>Mācīšanās</a:t>
            </a:r>
            <a:br>
              <a:rPr lang="lv-LV" sz="3200" b="1" dirty="0"/>
            </a:br>
            <a:r>
              <a:rPr lang="lv-LV" sz="3200" b="1" dirty="0"/>
              <a:t>4. kritērija «Uzdevumu izpilde (izglītojamo atbilžu kvalitāte)» analīze</a:t>
            </a:r>
            <a:endParaRPr lang="lv-LV" sz="3200" dirty="0"/>
          </a:p>
        </p:txBody>
      </p:sp>
      <p:sp>
        <p:nvSpPr>
          <p:cNvPr id="3" name="Content Placeholder 2"/>
          <p:cNvSpPr>
            <a:spLocks noGrp="1"/>
          </p:cNvSpPr>
          <p:nvPr>
            <p:ph idx="1"/>
          </p:nvPr>
        </p:nvSpPr>
        <p:spPr/>
        <p:txBody>
          <a:bodyPr/>
          <a:lstStyle/>
          <a:p>
            <a:pPr marL="0" indent="0">
              <a:buNone/>
            </a:pPr>
            <a:r>
              <a:rPr lang="lv-LV" b="1" dirty="0"/>
              <a:t>Nepieciešamie uzlabojumi</a:t>
            </a:r>
            <a:r>
              <a:rPr lang="lv-LV" dirty="0"/>
              <a:t>:</a:t>
            </a:r>
          </a:p>
          <a:p>
            <a:pPr marL="457200" indent="-457200" algn="just">
              <a:buAutoNum type="arabicPeriod"/>
            </a:pPr>
            <a:r>
              <a:rPr lang="lv-LV" dirty="0"/>
              <a:t>Uzdodot jautājumus, darba uzdevumus, izmantot uzskates materiālus, citus palīglīdzekļus, lai  panāktu atbildi no izglītojamajiem.</a:t>
            </a:r>
          </a:p>
          <a:p>
            <a:pPr marL="0" indent="0" algn="just">
              <a:buNone/>
            </a:pPr>
            <a:endParaRPr lang="lv-LV" dirty="0"/>
          </a:p>
          <a:p>
            <a:pPr marL="514350" indent="-514350" algn="just">
              <a:buAutoNum type="arabicPeriod" startAt="2"/>
            </a:pPr>
            <a:r>
              <a:rPr lang="lv-LV" dirty="0" smtClean="0"/>
              <a:t>Uzdot </a:t>
            </a:r>
            <a:r>
              <a:rPr lang="lv-LV" dirty="0"/>
              <a:t>jautājumu vecumposmam atbilstošā formā</a:t>
            </a:r>
            <a:r>
              <a:rPr lang="lv-LV" dirty="0" smtClean="0"/>
              <a:t>.</a:t>
            </a:r>
          </a:p>
          <a:p>
            <a:pPr marL="514350" indent="-514350" algn="just">
              <a:buAutoNum type="arabicPeriod" startAt="2"/>
            </a:pPr>
            <a:r>
              <a:rPr lang="lv-LV" dirty="0" smtClean="0"/>
              <a:t>Dot laiku, sagaidīt izglītojamā atbildi.</a:t>
            </a:r>
            <a:endParaRPr lang="lv-LV" dirty="0"/>
          </a:p>
          <a:p>
            <a:endParaRPr lang="lv-LV" dirty="0"/>
          </a:p>
        </p:txBody>
      </p:sp>
    </p:spTree>
    <p:extLst>
      <p:ext uri="{BB962C8B-B14F-4D97-AF65-F5344CB8AC3E}">
        <p14:creationId xmlns:p14="http://schemas.microsoft.com/office/powerpoint/2010/main" val="258202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34805"/>
          </a:xfrm>
        </p:spPr>
        <p:txBody>
          <a:bodyPr>
            <a:normAutofit fontScale="90000"/>
          </a:bodyPr>
          <a:lstStyle/>
          <a:p>
            <a:pPr algn="ctr"/>
            <a:r>
              <a:rPr lang="lv-LV" sz="3200" b="1" dirty="0" smtClean="0"/>
              <a:t>Mācīšana</a:t>
            </a:r>
            <a:br>
              <a:rPr lang="lv-LV" sz="3200" b="1" dirty="0" smtClean="0"/>
            </a:br>
            <a:r>
              <a:rPr lang="lv-LV" sz="3200" b="1" dirty="0" smtClean="0"/>
              <a:t>Grupas mācību darba organizēšana un laika izmantojums</a:t>
            </a:r>
            <a:endParaRPr lang="lv-LV" sz="3200" b="1" dirty="0"/>
          </a:p>
        </p:txBody>
      </p:sp>
      <p:sp>
        <p:nvSpPr>
          <p:cNvPr id="3" name="Text Placeholder 2"/>
          <p:cNvSpPr>
            <a:spLocks noGrp="1"/>
          </p:cNvSpPr>
          <p:nvPr>
            <p:ph type="body" idx="1"/>
          </p:nvPr>
        </p:nvSpPr>
        <p:spPr>
          <a:xfrm>
            <a:off x="839788" y="1099930"/>
            <a:ext cx="5157787" cy="581233"/>
          </a:xfrm>
        </p:spPr>
        <p:txBody>
          <a:bodyPr/>
          <a:lstStyle/>
          <a:p>
            <a:pPr algn="ctr"/>
            <a:r>
              <a:rPr lang="lv-LV" dirty="0" smtClean="0"/>
              <a:t>2016./17.māc.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604796171"/>
              </p:ext>
            </p:extLst>
          </p:nvPr>
        </p:nvGraphicFramePr>
        <p:xfrm>
          <a:off x="839788" y="1835150"/>
          <a:ext cx="5157787" cy="43545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192696"/>
            <a:ext cx="5183188" cy="488467"/>
          </a:xfrm>
        </p:spPr>
        <p:txBody>
          <a:bodyPr/>
          <a:lstStyle/>
          <a:p>
            <a:pPr algn="ctr"/>
            <a:r>
              <a:rPr lang="lv-LV" dirty="0" smtClean="0"/>
              <a:t>2017./18.māc. g.</a:t>
            </a:r>
            <a:endParaRPr lang="lv-LV" dirty="0"/>
          </a:p>
        </p:txBody>
      </p:sp>
      <p:graphicFrame>
        <p:nvGraphicFramePr>
          <p:cNvPr id="20" name="Content Placeholder 19"/>
          <p:cNvGraphicFramePr>
            <a:graphicFrameLocks noGrp="1"/>
          </p:cNvGraphicFramePr>
          <p:nvPr>
            <p:ph sz="quarter" idx="4"/>
            <p:extLst>
              <p:ext uri="{D42A27DB-BD31-4B8C-83A1-F6EECF244321}">
                <p14:modId xmlns:p14="http://schemas.microsoft.com/office/powerpoint/2010/main" val="2731941557"/>
              </p:ext>
            </p:extLst>
          </p:nvPr>
        </p:nvGraphicFramePr>
        <p:xfrm>
          <a:off x="6097588" y="1839913"/>
          <a:ext cx="5183187" cy="4349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39172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smtClean="0"/>
              <a:t>Mācīšanās</a:t>
            </a:r>
            <a:br>
              <a:rPr lang="lv-LV" sz="3200" b="1" dirty="0" smtClean="0"/>
            </a:br>
            <a:r>
              <a:rPr lang="lv-LV" sz="3200" b="1" dirty="0" smtClean="0"/>
              <a:t>Izglītojamo darba materiālu kvalitāte</a:t>
            </a:r>
            <a:endParaRPr lang="lv-LV" sz="3200" b="1" dirty="0"/>
          </a:p>
        </p:txBody>
      </p:sp>
      <p:sp>
        <p:nvSpPr>
          <p:cNvPr id="3" name="Text Placeholder 2"/>
          <p:cNvSpPr>
            <a:spLocks noGrp="1"/>
          </p:cNvSpPr>
          <p:nvPr>
            <p:ph type="body" idx="1"/>
          </p:nvPr>
        </p:nvSpPr>
        <p:spPr/>
        <p:txBody>
          <a:bodyPr/>
          <a:lstStyle/>
          <a:p>
            <a:pPr algn="ctr"/>
            <a:r>
              <a:rPr lang="lv-LV" dirty="0" smtClean="0"/>
              <a:t>2016./17. 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261029962"/>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pPr algn="ctr"/>
            <a:r>
              <a:rPr lang="lv-LV" dirty="0" smtClean="0"/>
              <a:t>2017./18. māc. g.</a:t>
            </a:r>
            <a:endParaRPr lang="lv-LV"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426132920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4546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a:t>Mācīšanās</a:t>
            </a:r>
            <a:br>
              <a:rPr lang="lv-LV" sz="3200" b="1" dirty="0"/>
            </a:br>
            <a:r>
              <a:rPr lang="lv-LV" sz="3200" b="1" dirty="0" smtClean="0"/>
              <a:t>5.kritērija «Izglītojamo </a:t>
            </a:r>
            <a:r>
              <a:rPr lang="lv-LV" sz="3200" b="1" dirty="0"/>
              <a:t>darba materiālu </a:t>
            </a:r>
            <a:r>
              <a:rPr lang="lv-LV" sz="3200" b="1" dirty="0" smtClean="0"/>
              <a:t>kvalitāte» analīze</a:t>
            </a:r>
            <a:endParaRPr lang="lv-LV" sz="3200" dirty="0"/>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lv-LV" dirty="0" smtClean="0"/>
              <a:t>Darbu kvalitāte uzlabojusies, izmantojot kompetenču pieeju mācību saturā,</a:t>
            </a:r>
          </a:p>
          <a:p>
            <a:pPr>
              <a:buFont typeface="Wingdings" panose="05000000000000000000" pitchFamily="2" charset="2"/>
              <a:buChar char="Ø"/>
            </a:pPr>
            <a:r>
              <a:rPr lang="lv-LV" b="1" dirty="0" smtClean="0"/>
              <a:t>25% </a:t>
            </a:r>
            <a:r>
              <a:rPr lang="lv-LV" dirty="0"/>
              <a:t>gadījumu izglītojamo darba materiālu kvalitāte ir ļoti laba, vērojama radoša </a:t>
            </a:r>
            <a:r>
              <a:rPr lang="lv-LV" dirty="0" smtClean="0"/>
              <a:t>pieeja, </a:t>
            </a:r>
            <a:r>
              <a:rPr lang="lv-LV" dirty="0"/>
              <a:t>izglītojamā patstāvība darba izpildē.</a:t>
            </a:r>
          </a:p>
          <a:p>
            <a:pPr marL="0" indent="0">
              <a:buNone/>
            </a:pPr>
            <a:endParaRPr lang="lv-LV" dirty="0"/>
          </a:p>
          <a:p>
            <a:pPr>
              <a:buFont typeface="Wingdings" panose="05000000000000000000" pitchFamily="2" charset="2"/>
              <a:buChar char="Ø"/>
            </a:pPr>
            <a:r>
              <a:rPr lang="lv-LV" b="1" dirty="0" smtClean="0"/>
              <a:t>70% </a:t>
            </a:r>
            <a:r>
              <a:rPr lang="lv-LV" dirty="0"/>
              <a:t>gadījumu izglītojamo darba materiāli, ar </a:t>
            </a:r>
            <a:r>
              <a:rPr lang="lv-LV" dirty="0" smtClean="0"/>
              <a:t>pedagoga </a:t>
            </a:r>
            <a:r>
              <a:rPr lang="lv-LV" dirty="0"/>
              <a:t>atbalstu, papildus norādījumiem, norādēm uz kļūdām, ir kvalitatīvi.</a:t>
            </a:r>
          </a:p>
          <a:p>
            <a:pPr marL="0" indent="0">
              <a:buNone/>
            </a:pPr>
            <a:endParaRPr lang="lv-LV" dirty="0"/>
          </a:p>
          <a:p>
            <a:pPr>
              <a:buFont typeface="Wingdings" panose="05000000000000000000" pitchFamily="2" charset="2"/>
              <a:buChar char="Ø"/>
            </a:pPr>
            <a:r>
              <a:rPr lang="lv-LV" b="1" dirty="0"/>
              <a:t>5</a:t>
            </a:r>
            <a:r>
              <a:rPr lang="lv-LV" b="1" dirty="0" smtClean="0"/>
              <a:t>% </a:t>
            </a:r>
            <a:r>
              <a:rPr lang="lv-LV" dirty="0"/>
              <a:t>gadījumu izglītojamo darba materiāli ir līdz galam nepabeigti, nav izprasts uzdevums pat ar </a:t>
            </a:r>
            <a:r>
              <a:rPr lang="lv-LV" dirty="0" smtClean="0"/>
              <a:t>pedagoga </a:t>
            </a:r>
            <a:r>
              <a:rPr lang="lv-LV" dirty="0"/>
              <a:t>atbalstu vai arī vērojama izglītojamā nevēlēšanās piedalīties nodarbībā.</a:t>
            </a:r>
          </a:p>
          <a:p>
            <a:endParaRPr lang="lv-LV" dirty="0"/>
          </a:p>
        </p:txBody>
      </p:sp>
    </p:spTree>
    <p:extLst>
      <p:ext uri="{BB962C8B-B14F-4D97-AF65-F5344CB8AC3E}">
        <p14:creationId xmlns:p14="http://schemas.microsoft.com/office/powerpoint/2010/main" val="34760566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b="1" dirty="0"/>
              <a:t>Mācīšanās</a:t>
            </a:r>
            <a:br>
              <a:rPr lang="lv-LV" sz="3200" b="1" dirty="0"/>
            </a:br>
            <a:r>
              <a:rPr lang="lv-LV" sz="3200" b="1" dirty="0"/>
              <a:t>5.kritērija «Izglītojamo darba materiālu kvalitāte» analīze</a:t>
            </a:r>
            <a:endParaRPr lang="lv-LV" sz="3200" dirty="0"/>
          </a:p>
        </p:txBody>
      </p:sp>
      <p:sp>
        <p:nvSpPr>
          <p:cNvPr id="3" name="Content Placeholder 2"/>
          <p:cNvSpPr>
            <a:spLocks noGrp="1"/>
          </p:cNvSpPr>
          <p:nvPr>
            <p:ph idx="1"/>
          </p:nvPr>
        </p:nvSpPr>
        <p:spPr/>
        <p:txBody>
          <a:bodyPr/>
          <a:lstStyle/>
          <a:p>
            <a:pPr marL="0" indent="0">
              <a:buNone/>
            </a:pPr>
            <a:r>
              <a:rPr lang="lv-LV" b="1" dirty="0"/>
              <a:t>Nepieciešamie uzlabojumi:</a:t>
            </a:r>
          </a:p>
          <a:p>
            <a:pPr marL="457200" indent="-457200" algn="just">
              <a:buAutoNum type="arabicPeriod"/>
            </a:pPr>
            <a:r>
              <a:rPr lang="lv-LV" dirty="0"/>
              <a:t>Plānot vecumposmam un izglītojamo spējām  atbilstošas grūtības darba uzdevumus, jautājumus</a:t>
            </a:r>
            <a:r>
              <a:rPr lang="lv-LV" dirty="0" smtClean="0"/>
              <a:t>.</a:t>
            </a:r>
          </a:p>
          <a:p>
            <a:pPr marL="0" indent="0" algn="just">
              <a:buNone/>
            </a:pPr>
            <a:r>
              <a:rPr lang="lv-LV" dirty="0" smtClean="0"/>
              <a:t>2.Piedāvāt dažādas grūtības </a:t>
            </a:r>
            <a:r>
              <a:rPr lang="lv-LV" smtClean="0"/>
              <a:t>pakāpes uzdevumus.</a:t>
            </a:r>
            <a:endParaRPr lang="lv-LV" dirty="0"/>
          </a:p>
          <a:p>
            <a:pPr marL="0" indent="0" algn="just">
              <a:buNone/>
            </a:pPr>
            <a:r>
              <a:rPr lang="lv-LV" dirty="0"/>
              <a:t>2. Plānojot praktiskos darbus izglītojamajiem, pievērst uzmanību darba lietderībai, nozīmei, apzinoties sasniedzamo mērķi.</a:t>
            </a:r>
          </a:p>
          <a:p>
            <a:endParaRPr lang="lv-LV" dirty="0"/>
          </a:p>
        </p:txBody>
      </p:sp>
    </p:spTree>
    <p:extLst>
      <p:ext uri="{BB962C8B-B14F-4D97-AF65-F5344CB8AC3E}">
        <p14:creationId xmlns:p14="http://schemas.microsoft.com/office/powerpoint/2010/main" val="119839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09" y="365125"/>
            <a:ext cx="11465168" cy="1325563"/>
          </a:xfrm>
        </p:spPr>
        <p:txBody>
          <a:bodyPr>
            <a:normAutofit fontScale="90000"/>
          </a:bodyPr>
          <a:lstStyle/>
          <a:p>
            <a:pPr algn="ctr"/>
            <a:r>
              <a:rPr lang="lv-LV" sz="3200" b="1" dirty="0" smtClean="0"/>
              <a:t>Mācīšana</a:t>
            </a:r>
            <a:br>
              <a:rPr lang="lv-LV" sz="3200" b="1" dirty="0" smtClean="0"/>
            </a:br>
            <a:r>
              <a:rPr lang="lv-LV" sz="3200" b="1" dirty="0" smtClean="0"/>
              <a:t>2.kritērija «Grupas mācību darba organizēšana un laika izmantojums» analīze</a:t>
            </a:r>
            <a:endParaRPr lang="lv-LV" sz="32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lv-LV" dirty="0" smtClean="0"/>
              <a:t>Ievērojami uzlabojies laika izmantojums, kas saistīts ar darba organizēšanu pa mācību centriem grupās, kur pedagogi </a:t>
            </a:r>
            <a:r>
              <a:rPr lang="lv-LV" dirty="0" err="1" smtClean="0"/>
              <a:t>izmantojo</a:t>
            </a:r>
            <a:r>
              <a:rPr lang="lv-LV" dirty="0" smtClean="0"/>
              <a:t> kompetenču pieeju;</a:t>
            </a:r>
          </a:p>
          <a:p>
            <a:pPr algn="just">
              <a:buFont typeface="Wingdings" panose="05000000000000000000" pitchFamily="2" charset="2"/>
              <a:buChar char="Ø"/>
            </a:pPr>
            <a:r>
              <a:rPr lang="lv-LV" b="1" dirty="0"/>
              <a:t>7</a:t>
            </a:r>
            <a:r>
              <a:rPr lang="lv-LV" b="1" dirty="0" smtClean="0"/>
              <a:t>0% </a:t>
            </a:r>
            <a:r>
              <a:rPr lang="lv-LV" dirty="0" smtClean="0"/>
              <a:t>gadījumu darbs organizēts </a:t>
            </a:r>
            <a:r>
              <a:rPr lang="lv-LV" b="1" dirty="0" smtClean="0"/>
              <a:t>pa apakšgrupām</a:t>
            </a:r>
            <a:r>
              <a:rPr lang="lv-LV" dirty="0" smtClean="0"/>
              <a:t>, nodrošinot visu izglītojamo aktīvu iesaistīšanos problēmas risināšanā, nodrošinot katram izglītojamajam mācību materiālu, ar ko darboties, lietderīgi izmantojot laiku.</a:t>
            </a:r>
          </a:p>
          <a:p>
            <a:pPr algn="just">
              <a:buFont typeface="Wingdings" panose="05000000000000000000" pitchFamily="2" charset="2"/>
              <a:buChar char="Ø"/>
            </a:pPr>
            <a:r>
              <a:rPr lang="lv-LV" b="1" dirty="0" smtClean="0"/>
              <a:t>3</a:t>
            </a:r>
            <a:r>
              <a:rPr lang="lv-LV" b="1" dirty="0"/>
              <a:t>0</a:t>
            </a:r>
            <a:r>
              <a:rPr lang="lv-LV" b="1" dirty="0" smtClean="0"/>
              <a:t>% </a:t>
            </a:r>
            <a:r>
              <a:rPr lang="lv-LV" dirty="0" smtClean="0"/>
              <a:t>gadījumu darbs notiek </a:t>
            </a:r>
            <a:r>
              <a:rPr lang="lv-LV" b="1" dirty="0" smtClean="0"/>
              <a:t>ar visu grupu vienlaicīgi</a:t>
            </a:r>
            <a:r>
              <a:rPr lang="lv-LV" dirty="0" smtClean="0"/>
              <a:t>, bet plānota visu izglītojamo vienlaicīga iesaistīšanās nodarbības norisēs, dodot katram iespēju paust savu viedokli, to kopīgi apspriežot. Nodarbības gaitai seko visi izglītojamie.</a:t>
            </a:r>
          </a:p>
          <a:p>
            <a:pPr marL="0" indent="0" algn="just">
              <a:buNone/>
            </a:pPr>
            <a:endParaRPr lang="lv-LV" dirty="0" smtClean="0"/>
          </a:p>
          <a:p>
            <a:endParaRPr lang="lv-LV" dirty="0"/>
          </a:p>
        </p:txBody>
      </p:sp>
    </p:spTree>
    <p:extLst>
      <p:ext uri="{BB962C8B-B14F-4D97-AF65-F5344CB8AC3E}">
        <p14:creationId xmlns:p14="http://schemas.microsoft.com/office/powerpoint/2010/main" val="216746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1" y="365125"/>
            <a:ext cx="11476893" cy="1325563"/>
          </a:xfrm>
        </p:spPr>
        <p:txBody>
          <a:bodyPr>
            <a:noAutofit/>
          </a:bodyPr>
          <a:lstStyle/>
          <a:p>
            <a:pPr algn="ctr"/>
            <a:r>
              <a:rPr lang="lv-LV" sz="3200" b="1" dirty="0" smtClean="0"/>
              <a:t>Mācīšana</a:t>
            </a:r>
            <a:br>
              <a:rPr lang="lv-LV" sz="3200" b="1" dirty="0" smtClean="0"/>
            </a:br>
            <a:r>
              <a:rPr lang="lv-LV" sz="2800" b="1" dirty="0" smtClean="0"/>
              <a:t>2.kritērija «Grupas mācību darba organizēšana un laika izmantojums» analīze</a:t>
            </a:r>
            <a:endParaRPr lang="lv-LV" sz="2800" dirty="0"/>
          </a:p>
        </p:txBody>
      </p:sp>
      <p:sp>
        <p:nvSpPr>
          <p:cNvPr id="3" name="Content Placeholder 2"/>
          <p:cNvSpPr>
            <a:spLocks noGrp="1"/>
          </p:cNvSpPr>
          <p:nvPr>
            <p:ph idx="1"/>
          </p:nvPr>
        </p:nvSpPr>
        <p:spPr/>
        <p:txBody>
          <a:bodyPr>
            <a:normAutofit fontScale="92500"/>
          </a:bodyPr>
          <a:lstStyle/>
          <a:p>
            <a:pPr marL="0" indent="0">
              <a:buNone/>
            </a:pPr>
            <a:r>
              <a:rPr lang="lv-LV" b="1" dirty="0" smtClean="0"/>
              <a:t>Nepieciešamie uzlabojumi</a:t>
            </a:r>
            <a:r>
              <a:rPr lang="lv-LV" dirty="0" smtClean="0"/>
              <a:t>:</a:t>
            </a:r>
          </a:p>
          <a:p>
            <a:pPr algn="just">
              <a:buFont typeface="Wingdings" panose="05000000000000000000" pitchFamily="2" charset="2"/>
              <a:buChar char="Ø"/>
            </a:pPr>
            <a:r>
              <a:rPr lang="lv-LV" dirty="0" smtClean="0"/>
              <a:t>Organizējot mācību darbu, turpināt plānot katra izglītojamā aktīvu līdzdalību nodarbības gaitā, izvairoties no pasīvas gaidīšanas uz atbildes sniegšanu, optimāli izmantojot laiku.</a:t>
            </a:r>
          </a:p>
          <a:p>
            <a:pPr algn="just">
              <a:buFont typeface="Wingdings" panose="05000000000000000000" pitchFamily="2" charset="2"/>
              <a:buChar char="Ø"/>
            </a:pPr>
            <a:r>
              <a:rPr lang="lv-LV" dirty="0" smtClean="0"/>
              <a:t>Mācību darba </a:t>
            </a:r>
            <a:r>
              <a:rPr lang="lv-LV" b="1" dirty="0" smtClean="0"/>
              <a:t>integrāciju plānot visas dienas garumā</a:t>
            </a:r>
            <a:r>
              <a:rPr lang="lv-LV" dirty="0" smtClean="0"/>
              <a:t>, paredzot laiku individuālajam darbam ar izglītojamo.</a:t>
            </a:r>
          </a:p>
          <a:p>
            <a:pPr algn="just">
              <a:buFont typeface="Wingdings" panose="05000000000000000000" pitchFamily="2" charset="2"/>
              <a:buChar char="Ø"/>
            </a:pPr>
            <a:r>
              <a:rPr lang="lv-LV" dirty="0" smtClean="0"/>
              <a:t>Mācību </a:t>
            </a:r>
            <a:r>
              <a:rPr lang="lv-LV" b="1" dirty="0" smtClean="0"/>
              <a:t>vidi</a:t>
            </a:r>
            <a:r>
              <a:rPr lang="lv-LV" dirty="0" smtClean="0"/>
              <a:t> izvēlēties un </a:t>
            </a:r>
            <a:r>
              <a:rPr lang="lv-LV" b="1" dirty="0" smtClean="0"/>
              <a:t>iekārtot atbilstošu plānotajam mācību saturam</a:t>
            </a:r>
            <a:r>
              <a:rPr lang="lv-LV" dirty="0" smtClean="0"/>
              <a:t>, tajā skaitā izmantojot iespēju nodarbības organizēt brīvā dabā.</a:t>
            </a:r>
          </a:p>
          <a:p>
            <a:pPr algn="just">
              <a:buFont typeface="Wingdings" panose="05000000000000000000" pitchFamily="2" charset="2"/>
              <a:buChar char="Ø"/>
            </a:pPr>
            <a:r>
              <a:rPr lang="lv-LV" dirty="0" smtClean="0"/>
              <a:t>Turpināt apakšgrupu darbā aktualizēt skolotāju palīgu lomu kā resursu diferencētu uzdevumu izpildes nodrošināšanai.</a:t>
            </a:r>
          </a:p>
        </p:txBody>
      </p:sp>
    </p:spTree>
    <p:extLst>
      <p:ext uri="{BB962C8B-B14F-4D97-AF65-F5344CB8AC3E}">
        <p14:creationId xmlns:p14="http://schemas.microsoft.com/office/powerpoint/2010/main" val="130137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477" y="365125"/>
            <a:ext cx="11336215" cy="772013"/>
          </a:xfrm>
        </p:spPr>
        <p:txBody>
          <a:bodyPr>
            <a:normAutofit fontScale="90000"/>
          </a:bodyPr>
          <a:lstStyle/>
          <a:p>
            <a:pPr algn="ctr"/>
            <a:r>
              <a:rPr lang="lv-LV" sz="3200" b="1" dirty="0" smtClean="0"/>
              <a:t>Mācīšana</a:t>
            </a:r>
            <a:br>
              <a:rPr lang="lv-LV" sz="3200" b="1" dirty="0" smtClean="0"/>
            </a:br>
            <a:r>
              <a:rPr lang="lv-LV" sz="3100" b="1" dirty="0" smtClean="0"/>
              <a:t>Labvēlīgas emocionālās vides nodrošināšana skolotāja un izglītojamo sadarbībai</a:t>
            </a:r>
            <a:endParaRPr lang="lv-LV" sz="3100" b="1" dirty="0"/>
          </a:p>
        </p:txBody>
      </p:sp>
      <p:sp>
        <p:nvSpPr>
          <p:cNvPr id="3" name="Text Placeholder 2"/>
          <p:cNvSpPr>
            <a:spLocks noGrp="1"/>
          </p:cNvSpPr>
          <p:nvPr>
            <p:ph type="body" idx="1"/>
          </p:nvPr>
        </p:nvSpPr>
        <p:spPr>
          <a:xfrm>
            <a:off x="839788" y="914400"/>
            <a:ext cx="5157787" cy="766763"/>
          </a:xfrm>
        </p:spPr>
        <p:txBody>
          <a:bodyPr/>
          <a:lstStyle/>
          <a:p>
            <a:r>
              <a:rPr lang="lv-LV" dirty="0" smtClean="0"/>
              <a:t>2016./17.māc. g.</a:t>
            </a: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64493934"/>
              </p:ext>
            </p:extLst>
          </p:nvPr>
        </p:nvGraphicFramePr>
        <p:xfrm>
          <a:off x="839788" y="1816100"/>
          <a:ext cx="5157787"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914400"/>
            <a:ext cx="5183188" cy="766763"/>
          </a:xfrm>
        </p:spPr>
        <p:txBody>
          <a:bodyPr>
            <a:normAutofit/>
          </a:bodyPr>
          <a:lstStyle/>
          <a:p>
            <a:r>
              <a:rPr lang="lv-LV" dirty="0" smtClean="0"/>
              <a:t>2017./18.māc. g.</a:t>
            </a:r>
            <a:endParaRPr lang="lv-LV" dirty="0"/>
          </a:p>
        </p:txBody>
      </p:sp>
      <p:graphicFrame>
        <p:nvGraphicFramePr>
          <p:cNvPr id="15" name="Content Placeholder 14"/>
          <p:cNvGraphicFramePr>
            <a:graphicFrameLocks noGrp="1"/>
          </p:cNvGraphicFramePr>
          <p:nvPr>
            <p:ph sz="quarter" idx="4"/>
            <p:extLst>
              <p:ext uri="{D42A27DB-BD31-4B8C-83A1-F6EECF244321}">
                <p14:modId xmlns:p14="http://schemas.microsoft.com/office/powerpoint/2010/main" val="2655347039"/>
              </p:ext>
            </p:extLst>
          </p:nvPr>
        </p:nvGraphicFramePr>
        <p:xfrm>
          <a:off x="6172200" y="1816100"/>
          <a:ext cx="5183188"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426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65125"/>
            <a:ext cx="11277600" cy="1325563"/>
          </a:xfrm>
        </p:spPr>
        <p:txBody>
          <a:bodyPr>
            <a:normAutofit fontScale="90000"/>
          </a:bodyPr>
          <a:lstStyle/>
          <a:p>
            <a:pPr algn="ctr"/>
            <a:r>
              <a:rPr lang="lv-LV" sz="3600" b="1" dirty="0" smtClean="0"/>
              <a:t>Mācīšana</a:t>
            </a:r>
            <a:r>
              <a:rPr lang="lv-LV" dirty="0" smtClean="0"/>
              <a:t/>
            </a:r>
            <a:br>
              <a:rPr lang="lv-LV" dirty="0" smtClean="0"/>
            </a:br>
            <a:r>
              <a:rPr lang="lv-LV" sz="3100" b="1" dirty="0" smtClean="0"/>
              <a:t>3.kritērija «Labvēlīgas emocionālās vides nodrošināšana skolotāja un skolēnu sadarbībai» analīze</a:t>
            </a:r>
            <a:endParaRPr lang="lv-LV" sz="3100" b="1" dirty="0"/>
          </a:p>
        </p:txBody>
      </p:sp>
      <p:sp>
        <p:nvSpPr>
          <p:cNvPr id="3" name="Content Placeholder 2"/>
          <p:cNvSpPr>
            <a:spLocks noGrp="1"/>
          </p:cNvSpPr>
          <p:nvPr>
            <p:ph idx="1"/>
          </p:nvPr>
        </p:nvSpPr>
        <p:spPr>
          <a:xfrm>
            <a:off x="609600" y="1825625"/>
            <a:ext cx="11074400" cy="4351338"/>
          </a:xfrm>
        </p:spPr>
        <p:txBody>
          <a:bodyPr>
            <a:normAutofit fontScale="92500" lnSpcReduction="20000"/>
          </a:bodyPr>
          <a:lstStyle/>
          <a:p>
            <a:pPr algn="just">
              <a:buFont typeface="Wingdings" panose="05000000000000000000" pitchFamily="2" charset="2"/>
              <a:buChar char="Ø"/>
            </a:pPr>
            <a:r>
              <a:rPr lang="lv-LV" dirty="0" smtClean="0"/>
              <a:t>Uzlabojusies emocionālā vide grupās, kur pakāpeniski ievieš kompetenču pieejas elementus, kas saistīts izglītojamā prieku darboties mācību centros, ar personisko līdzdalību un brīvības sajūtu uzdevumu veikšanā.</a:t>
            </a:r>
          </a:p>
          <a:p>
            <a:pPr algn="just">
              <a:buFont typeface="Wingdings" panose="05000000000000000000" pitchFamily="2" charset="2"/>
              <a:buChar char="Ø"/>
            </a:pPr>
            <a:r>
              <a:rPr lang="lv-LV" b="1" dirty="0" smtClean="0"/>
              <a:t>65% </a:t>
            </a:r>
            <a:r>
              <a:rPr lang="lv-LV" dirty="0" smtClean="0"/>
              <a:t>gadījumu skolotāja sadarbība ar izglītojamo labvēlīga, pozitīva. Skolotājs sniedz izglītojamajiem atbalstu, kad tas nepieciešams. Izglītojamie pārsvarā apguvuši pozitīvas sadarbības principus – nepārtraukt runātāju, pagaidīt savu kārtu, droši izteikt savu viedokli, nebaidoties kļūdīties. Vērā tiek ņemts katra izglītojamā darba temps, izceltas veiksmes. Atmosfēra mierīga, brīva. Radušās situācijas risina uzreiz. Tieši nenorāda uz pieļautajām kļūdām. Pieņem citādas atbildes, pēc tam sniedzot paskaidrojumu par pieņemto atbildi.</a:t>
            </a:r>
          </a:p>
          <a:p>
            <a:pPr algn="just">
              <a:buFont typeface="Wingdings" panose="05000000000000000000" pitchFamily="2" charset="2"/>
              <a:buChar char="Ø"/>
            </a:pPr>
            <a:r>
              <a:rPr lang="lv-LV" b="1" dirty="0" smtClean="0"/>
              <a:t>35% </a:t>
            </a:r>
            <a:r>
              <a:rPr lang="lv-LV" dirty="0" smtClean="0"/>
              <a:t>gadījumu skolotāja sadarbība ar izglītojamo laba, pozitīva. Skolotājs sniedz izglītojamajiem atbalstu, kad tas nepieciešams. Reizēm norāda uz kļūdām, panāk to novēršanu. Izglītojamie pozitīvas sadarbības principus vēl mācās, kas dažkārt traucē brīvi paust viedokli un vienmēr būt uzklausītam.</a:t>
            </a:r>
          </a:p>
          <a:p>
            <a:endParaRPr lang="lv-LV" dirty="0"/>
          </a:p>
        </p:txBody>
      </p:sp>
    </p:spTree>
    <p:extLst>
      <p:ext uri="{BB962C8B-B14F-4D97-AF65-F5344CB8AC3E}">
        <p14:creationId xmlns:p14="http://schemas.microsoft.com/office/powerpoint/2010/main" val="3971911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2807</Words>
  <Application>Microsoft Office PowerPoint</Application>
  <PresentationFormat>Custom</PresentationFormat>
  <Paragraphs>290</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Pielikums Nr. 1 Pirmsskolas izglītības iestādes «Vilnītis» pašvērtējums izglītības jomā 2017./18. māc. g.</vt:lpstr>
      <vt:lpstr>Mācīšana Nodarbības mērķu un uzdevumu skaidrība un to sasniegšana. </vt:lpstr>
      <vt:lpstr>Mācīšana</vt:lpstr>
      <vt:lpstr>Mācīšana</vt:lpstr>
      <vt:lpstr>Mācīšana Grupas mācību darba organizēšana un laika izmantojums</vt:lpstr>
      <vt:lpstr>Mācīšana 2.kritērija «Grupas mācību darba organizēšana un laika izmantojums» analīze</vt:lpstr>
      <vt:lpstr>Mācīšana 2.kritērija «Grupas mācību darba organizēšana un laika izmantojums» analīze</vt:lpstr>
      <vt:lpstr>Mācīšana Labvēlīgas emocionālās vides nodrošināšana skolotāja un izglītojamo sadarbībai</vt:lpstr>
      <vt:lpstr>Mācīšana 3.kritērija «Labvēlīgas emocionālās vides nodrošināšana skolotāja un skolēnu sadarbībai» analīze</vt:lpstr>
      <vt:lpstr>Mācīšana 3.kritērija «Labvēlīgas emocionālās vides nodrošināšana skolotāja un skolēnu sadarbībai» analīze</vt:lpstr>
      <vt:lpstr>Mācīšana Izglītojamo motivēšana darbam</vt:lpstr>
      <vt:lpstr>Mācīšana 4.kritērija «Izglītojamo motivēšana darbam» analīze</vt:lpstr>
      <vt:lpstr>Mācīšana 4.kritērija «Izglītojamo motivēšana darbam» analīze</vt:lpstr>
      <vt:lpstr>Mācīšana Mācību uzdevumu saprotams formulējums</vt:lpstr>
      <vt:lpstr>Mācīšana 5.kritērija «Mācību uzdevumu saprotams formulējums» analīze</vt:lpstr>
      <vt:lpstr>Mācīšana 5.kritērija «Mācību uzdevumu saprotams formulējums» analīze</vt:lpstr>
      <vt:lpstr>Mācīšana Skolotāja skaidrojuma kvalitāte</vt:lpstr>
      <vt:lpstr>Mācīšana 6.kritērija «Skolotāja skaidrojuma kvalitāte (jautājumu uzdošanas veids, terminu lietojums, valodas kultūra)» analīze</vt:lpstr>
      <vt:lpstr>Mācīšana 6.kritērija»Skolotāja skaidrojuma kvalitāte (jautājumu uzdošanas veids, terminu lietojums, valodas kultūra)»analīze</vt:lpstr>
      <vt:lpstr>Mācīšana Mācību uzdevumu saikne ar reālo dzīvi</vt:lpstr>
      <vt:lpstr>Mācīšana 7.kritērija «Mācību uzdevumu saikne ar reālo dzīvi» analīze</vt:lpstr>
      <vt:lpstr>Mācīšana 7.kritērija «Mācību uzdevumu saikne ar reālo dzīvi» analīze</vt:lpstr>
      <vt:lpstr>Mācīšana Mācību metožu un paņēmienu atbilstība izvirzīto mērķu sasniegšanai</vt:lpstr>
      <vt:lpstr>Mācīšana 8. kritērija «Mācību metožu un paņēmienu atbilstība izvirzīto mērķu sasniegšanai» analīze</vt:lpstr>
      <vt:lpstr>Mācīšana 8. kritērija «Mācību metožu un paņēmienu atbilstība izvirzīto mērķu sasniegšanai» analīze</vt:lpstr>
      <vt:lpstr>Mācīšana Starppriekšmetu saiknes nodrošinājums</vt:lpstr>
      <vt:lpstr>Mācīšana 9. kritērija «Starppriekšmetu saiknes nodrošinājums» analīze</vt:lpstr>
      <vt:lpstr>Mācīšana 9. kritērija «Starppriekšmetu saiknes nodrošinājums» analīze</vt:lpstr>
      <vt:lpstr>Mācīšana Individuālās pieejas nodrošinājums</vt:lpstr>
      <vt:lpstr>Mācīšana 10.kritērija «Individuālās pieejas nodrošinājums» analīze</vt:lpstr>
      <vt:lpstr>Mācīšana 10.kritērija «Individuālās pieejas nodrošinājums» analīze</vt:lpstr>
      <vt:lpstr>Mācīšana Mācību līdzekļu un materiālu izmantojums izvirzīto mērķu sasniegšanai</vt:lpstr>
      <vt:lpstr>Mācīšana 11. kritērija «Mācību līdzekļu un materiālu izmantojums izvirzīto mērķu sasniegšanai» analīze</vt:lpstr>
      <vt:lpstr>Mācīšana 11. kritērija «Mācību līdzekļu un materiālu izmantojums izvirzīto mērķu sasniegšanai» analīze</vt:lpstr>
      <vt:lpstr>Mācīšana Materiāltehnisko līdzekļu izmantojums izvirzīto mērķu sasniegšanai</vt:lpstr>
      <vt:lpstr>Mācīšana 12. kritērija «Materiāltehnisko līdzekļu izmantojums izvirzīto mērķu sasniegšanai» analīze</vt:lpstr>
      <vt:lpstr>Mācīšana 12. kritērija «Materiāltehnisko līdzekļu izmantojums izvirzīto mērķu sasniegšanai» analīze</vt:lpstr>
      <vt:lpstr>Mācīšanās Izglītojamo sadarbības (darbs pārī, grupās) prasme</vt:lpstr>
      <vt:lpstr>Mācīšanās 1. kritērija «Izglītojamo sadarbības (darbs pārī, grupās) prasme» analīze</vt:lpstr>
      <vt:lpstr>Mācīšanās 1. kritērija «Izglītojamo sadarbības (darbs pārī, grupās) prasme» analīze</vt:lpstr>
      <vt:lpstr>Mācīšanās Mācību materiālu izmantošanas prasme</vt:lpstr>
      <vt:lpstr>Mācīšanās 2. kritērija «Mācību materiālu izmantošanas prasme» analīze</vt:lpstr>
      <vt:lpstr>Mācīšanās 2. kritērija «Mācību materiālu izmantošanas prasme» analīze</vt:lpstr>
      <vt:lpstr>Mācīšanās Radoša, analītiska, pētnieciska rakstura darbības</vt:lpstr>
      <vt:lpstr>Mācīšanās 3. kritērija «Radoša, analītiska, pētnieciska rakstura darbības» analīze</vt:lpstr>
      <vt:lpstr>Mācīšanās 3. kritērija «Radoša, analītiska, pētnieciska rakstura darbības» analīze</vt:lpstr>
      <vt:lpstr>Mācīšanās Uzdevumu izpilde (izglītojamo atbilžu kvalitāte)</vt:lpstr>
      <vt:lpstr>Mācīšanās 4. kritērija «Uzdevumu izpilde (izglītojamo atbilžu kvalitāte)» analīze</vt:lpstr>
      <vt:lpstr>Mācīšanās 4. kritērija «Uzdevumu izpilde (izglītojamo atbilžu kvalitāte)» analīze</vt:lpstr>
      <vt:lpstr>Mācīšanās Izglītojamo darba materiālu kvalitāte</vt:lpstr>
      <vt:lpstr>Mācīšanās 5.kritērija «Izglītojamo darba materiālu kvalitāte» analīze</vt:lpstr>
      <vt:lpstr>Mācīšanās 5.kritērija «Izglītojamo darba materiālu kvalitāte» analīze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Pirmsskolas izglītības iestādes «Vilnītis» pašvērtējums izglītības jomā 2017./18. māc. g.</dc:title>
  <dc:creator>Ligita</dc:creator>
  <cp:lastModifiedBy>Vilnitis</cp:lastModifiedBy>
  <cp:revision>53</cp:revision>
  <cp:lastPrinted>2018-06-28T12:00:26Z</cp:lastPrinted>
  <dcterms:created xsi:type="dcterms:W3CDTF">2018-06-27T09:38:44Z</dcterms:created>
  <dcterms:modified xsi:type="dcterms:W3CDTF">2018-08-30T10:51:54Z</dcterms:modified>
</cp:coreProperties>
</file>